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83" r:id="rId5"/>
    <p:sldMasterId id="2147483695" r:id="rId6"/>
  </p:sldMasterIdLst>
  <p:notesMasterIdLst>
    <p:notesMasterId r:id="rId52"/>
  </p:notesMasterIdLst>
  <p:sldIdLst>
    <p:sldId id="277" r:id="rId7"/>
    <p:sldId id="256" r:id="rId8"/>
    <p:sldId id="257" r:id="rId9"/>
    <p:sldId id="258" r:id="rId10"/>
    <p:sldId id="302" r:id="rId11"/>
    <p:sldId id="303" r:id="rId12"/>
    <p:sldId id="274" r:id="rId13"/>
    <p:sldId id="273" r:id="rId14"/>
    <p:sldId id="271" r:id="rId15"/>
    <p:sldId id="272" r:id="rId16"/>
    <p:sldId id="270" r:id="rId17"/>
    <p:sldId id="269" r:id="rId18"/>
    <p:sldId id="268" r:id="rId19"/>
    <p:sldId id="267" r:id="rId20"/>
    <p:sldId id="266" r:id="rId21"/>
    <p:sldId id="301" r:id="rId22"/>
    <p:sldId id="263" r:id="rId23"/>
    <p:sldId id="300" r:id="rId24"/>
    <p:sldId id="259" r:id="rId25"/>
    <p:sldId id="276" r:id="rId26"/>
    <p:sldId id="275" r:id="rId27"/>
    <p:sldId id="260" r:id="rId28"/>
    <p:sldId id="261" r:id="rId29"/>
    <p:sldId id="262"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9" r:id="rId48"/>
    <p:sldId id="295" r:id="rId49"/>
    <p:sldId id="297" r:id="rId50"/>
    <p:sldId id="298" r:id="rId51"/>
  </p:sldIdLst>
  <p:sldSz cx="12192000" cy="6858000"/>
  <p:notesSz cx="6858000" cy="9144000"/>
  <p:defaultTextStyle>
    <a:defPPr>
      <a:defRPr lang="en-US"/>
    </a:defPPr>
    <a:lvl1pPr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5pPr>
    <a:lvl6pPr marL="22860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6pPr>
    <a:lvl7pPr marL="27432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7pPr>
    <a:lvl8pPr marL="32004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8pPr>
    <a:lvl9pPr marL="3657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99FF"/>
    <a:srgbClr val="00FF00"/>
    <a:srgbClr val="EB4315"/>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8D5A-5524-4CA7-A115-27C680B1D625}" type="datetimeFigureOut">
              <a:rPr lang="zh-CN" altLang="en-US" smtClean="0"/>
              <a:t>2022/8/24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048CB-CCD0-4DA0-8EE0-6CA6FFAD62FD}" type="slidenum">
              <a:rPr lang="zh-CN" altLang="en-US" smtClean="0"/>
              <a:t>‹#›</a:t>
            </a:fld>
            <a:endParaRPr lang="zh-CN" altLang="en-US"/>
          </a:p>
        </p:txBody>
      </p:sp>
    </p:spTree>
    <p:extLst>
      <p:ext uri="{BB962C8B-B14F-4D97-AF65-F5344CB8AC3E}">
        <p14:creationId xmlns:p14="http://schemas.microsoft.com/office/powerpoint/2010/main" val="5964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pPr/>
              <a:t>‹#›</a:t>
            </a:fld>
            <a:r>
              <a:rPr lang="en-US" smtClean="0"/>
              <a:t> of 43</a:t>
            </a:r>
            <a:endParaRPr lang="en-US" dirty="0"/>
          </a:p>
        </p:txBody>
      </p:sp>
    </p:spTree>
    <p:extLst>
      <p:ext uri="{BB962C8B-B14F-4D97-AF65-F5344CB8AC3E}">
        <p14:creationId xmlns:p14="http://schemas.microsoft.com/office/powerpoint/2010/main" val="1686052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33165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661597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smtClean="0"/>
              <a:t>Click to edit Master title style</a:t>
            </a:r>
            <a:endParaRPr lang="en-US" dirty="0"/>
          </a:p>
        </p:txBody>
      </p:sp>
      <p:sp>
        <p:nvSpPr>
          <p:cNvPr id="3" name="Text Placeholder 2"/>
          <p:cNvSpPr>
            <a:spLocks noGrp="1"/>
          </p:cNvSpPr>
          <p:nvPr>
            <p:ph type="body" sz="half" idx="1"/>
          </p:nvPr>
        </p:nvSpPr>
        <p:spPr>
          <a:xfrm>
            <a:off x="812800" y="1676401"/>
            <a:ext cx="5130800" cy="44545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676401"/>
            <a:ext cx="5130800" cy="44545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95234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9"/>
          <p:cNvSpPr>
            <a:spLocks/>
          </p:cNvSpPr>
          <p:nvPr/>
        </p:nvSpPr>
        <p:spPr bwMode="auto">
          <a:xfrm>
            <a:off x="711200" y="533400"/>
            <a:ext cx="106680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19050">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US"/>
          </a:p>
        </p:txBody>
      </p:sp>
      <p:sp>
        <p:nvSpPr>
          <p:cNvPr id="3" name="Shape 30"/>
          <p:cNvSpPr>
            <a:spLocks noChangeShapeType="1"/>
          </p:cNvSpPr>
          <p:nvPr/>
        </p:nvSpPr>
        <p:spPr bwMode="auto">
          <a:xfrm>
            <a:off x="711200" y="6172200"/>
            <a:ext cx="10668000" cy="0"/>
          </a:xfrm>
          <a:prstGeom prst="line">
            <a:avLst/>
          </a:prstGeom>
          <a:noFill/>
          <a:ln w="19050">
            <a:solidFill>
              <a:srgbClr val="009999"/>
            </a:solidFill>
            <a:round/>
            <a:headEnd/>
            <a:tailEnd/>
          </a:ln>
          <a:extLst>
            <a:ext uri="{909E8E84-426E-40DD-AFC4-6F175D3DCCD1}">
              <a14:hiddenFill xmlns:a14="http://schemas.microsoft.com/office/drawing/2010/main">
                <a:noFill/>
              </a14:hiddenFill>
            </a:ext>
          </a:extLst>
        </p:spPr>
        <p:txBody>
          <a:bodyPr lIns="45719" rIns="45719"/>
          <a:lstStyle/>
          <a:p>
            <a:endParaRPr lang="en-US"/>
          </a:p>
        </p:txBody>
      </p:sp>
      <p:pic>
        <p:nvPicPr>
          <p:cNvPr id="4" name="emblem.jpeg" descr="O:\CUHK(SZ)\Website\en\images\emble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313" y="6232525"/>
            <a:ext cx="4783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32"/>
          <p:cNvSpPr>
            <a:spLocks noGrp="1"/>
          </p:cNvSpPr>
          <p:nvPr>
            <p:ph type="sldNum" sz="quarter" idx="10"/>
          </p:nvPr>
        </p:nvSpPr>
        <p:spPr>
          <a:xfrm>
            <a:off x="11131550" y="6443663"/>
            <a:ext cx="247650" cy="257175"/>
          </a:xfrm>
        </p:spPr>
        <p:txBody>
          <a:bodyPr/>
          <a:lstStyle>
            <a:lvl1pPr>
              <a:defRPr>
                <a:sym typeface="Garamond" panose="02020404030301010803" pitchFamily="18"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09621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674F7DE-3607-4087-8BF5-460DB8ED3F8A}" type="slidenum">
              <a:rPr lang="zh-CN" altLang="en-US"/>
              <a:pPr>
                <a:defRPr/>
              </a:pPr>
              <a:t>‹#›</a:t>
            </a:fld>
            <a:endParaRPr lang="zh-CN" altLang="en-US"/>
          </a:p>
        </p:txBody>
      </p:sp>
    </p:spTree>
    <p:extLst>
      <p:ext uri="{BB962C8B-B14F-4D97-AF65-F5344CB8AC3E}">
        <p14:creationId xmlns:p14="http://schemas.microsoft.com/office/powerpoint/2010/main" val="3930000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6B77350-4514-4391-87CE-C22E2CD9FE18}" type="slidenum">
              <a:rPr lang="zh-CN" altLang="en-US"/>
              <a:pPr>
                <a:defRPr/>
              </a:pPr>
              <a:t>‹#›</a:t>
            </a:fld>
            <a:endParaRPr lang="zh-CN" altLang="en-US"/>
          </a:p>
        </p:txBody>
      </p:sp>
    </p:spTree>
    <p:extLst>
      <p:ext uri="{BB962C8B-B14F-4D97-AF65-F5344CB8AC3E}">
        <p14:creationId xmlns:p14="http://schemas.microsoft.com/office/powerpoint/2010/main" val="2858895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7A2E113-9D49-47C0-B322-A51F40698588}" type="slidenum">
              <a:rPr lang="zh-CN" altLang="en-US"/>
              <a:pPr>
                <a:defRPr/>
              </a:pPr>
              <a:t>‹#›</a:t>
            </a:fld>
            <a:endParaRPr lang="zh-CN" altLang="en-US"/>
          </a:p>
        </p:txBody>
      </p:sp>
    </p:spTree>
    <p:extLst>
      <p:ext uri="{BB962C8B-B14F-4D97-AF65-F5344CB8AC3E}">
        <p14:creationId xmlns:p14="http://schemas.microsoft.com/office/powerpoint/2010/main" val="878444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B1CE4AD-125A-47CF-B42B-15706C328FF6}" type="slidenum">
              <a:rPr lang="zh-CN" altLang="en-US"/>
              <a:pPr>
                <a:defRPr/>
              </a:pPr>
              <a:t>‹#›</a:t>
            </a:fld>
            <a:endParaRPr lang="zh-CN" altLang="en-US"/>
          </a:p>
        </p:txBody>
      </p:sp>
    </p:spTree>
    <p:extLst>
      <p:ext uri="{BB962C8B-B14F-4D97-AF65-F5344CB8AC3E}">
        <p14:creationId xmlns:p14="http://schemas.microsoft.com/office/powerpoint/2010/main" val="1908704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1968623-18B8-413B-B620-ADFD7048E5A6}" type="slidenum">
              <a:rPr lang="zh-CN" altLang="en-US"/>
              <a:pPr>
                <a:defRPr/>
              </a:pPr>
              <a:t>‹#›</a:t>
            </a:fld>
            <a:endParaRPr lang="zh-CN" altLang="en-US"/>
          </a:p>
        </p:txBody>
      </p:sp>
    </p:spTree>
    <p:extLst>
      <p:ext uri="{BB962C8B-B14F-4D97-AF65-F5344CB8AC3E}">
        <p14:creationId xmlns:p14="http://schemas.microsoft.com/office/powerpoint/2010/main" val="1758974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CE0294E-DB77-437E-919A-CDF2F29790FE}" type="slidenum">
              <a:rPr lang="zh-CN" altLang="en-US"/>
              <a:pPr>
                <a:defRPr/>
              </a:pPr>
              <a:t>‹#›</a:t>
            </a:fld>
            <a:endParaRPr lang="zh-CN" altLang="en-US"/>
          </a:p>
        </p:txBody>
      </p:sp>
    </p:spTree>
    <p:extLst>
      <p:ext uri="{BB962C8B-B14F-4D97-AF65-F5344CB8AC3E}">
        <p14:creationId xmlns:p14="http://schemas.microsoft.com/office/powerpoint/2010/main" val="400639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812800" y="1623966"/>
            <a:ext cx="10464800" cy="4443460"/>
          </a:xfrm>
        </p:spPr>
        <p:txBody>
          <a:bodyPr/>
          <a:lstStyle>
            <a:lvl1pPr>
              <a:buFont typeface="Wingdings" pitchFamily="2" charset="2"/>
              <a:buChar char="u"/>
              <a:defRPr>
                <a:solidFill>
                  <a:schemeClr val="tx2">
                    <a:lumMod val="75000"/>
                  </a:schemeClr>
                </a:solidFill>
              </a:defRPr>
            </a:lvl1pPr>
            <a:lvl2pPr>
              <a:buFont typeface="Wingdings"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588077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2DA0A36-B2D2-4AE7-BC35-26EFD735882A}" type="slidenum">
              <a:rPr lang="zh-CN" altLang="en-US"/>
              <a:pPr>
                <a:defRPr/>
              </a:pPr>
              <a:t>‹#›</a:t>
            </a:fld>
            <a:endParaRPr lang="zh-CN" altLang="en-US"/>
          </a:p>
        </p:txBody>
      </p:sp>
    </p:spTree>
    <p:extLst>
      <p:ext uri="{BB962C8B-B14F-4D97-AF65-F5344CB8AC3E}">
        <p14:creationId xmlns:p14="http://schemas.microsoft.com/office/powerpoint/2010/main" val="1748899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7FF986-93BB-4F8C-BE17-3D21B55BB458}" type="slidenum">
              <a:rPr lang="zh-CN" altLang="en-US"/>
              <a:pPr>
                <a:defRPr/>
              </a:pPr>
              <a:t>‹#›</a:t>
            </a:fld>
            <a:endParaRPr lang="zh-CN" altLang="en-US"/>
          </a:p>
        </p:txBody>
      </p:sp>
    </p:spTree>
    <p:extLst>
      <p:ext uri="{BB962C8B-B14F-4D97-AF65-F5344CB8AC3E}">
        <p14:creationId xmlns:p14="http://schemas.microsoft.com/office/powerpoint/2010/main" val="3658454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C31638F-A4DD-4478-A0BF-C7CE4437D42F}" type="slidenum">
              <a:rPr lang="zh-CN" altLang="en-US"/>
              <a:pPr>
                <a:defRPr/>
              </a:pPr>
              <a:t>‹#›</a:t>
            </a:fld>
            <a:endParaRPr lang="zh-CN" altLang="en-US"/>
          </a:p>
        </p:txBody>
      </p:sp>
    </p:spTree>
    <p:extLst>
      <p:ext uri="{BB962C8B-B14F-4D97-AF65-F5344CB8AC3E}">
        <p14:creationId xmlns:p14="http://schemas.microsoft.com/office/powerpoint/2010/main" val="2420880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81DADFA-B5B9-45E7-8059-768E2AD08D4F}" type="slidenum">
              <a:rPr lang="zh-CN" altLang="en-US"/>
              <a:pPr>
                <a:defRPr/>
              </a:pPr>
              <a:t>‹#›</a:t>
            </a:fld>
            <a:endParaRPr lang="zh-CN" altLang="en-US"/>
          </a:p>
        </p:txBody>
      </p:sp>
    </p:spTree>
    <p:extLst>
      <p:ext uri="{BB962C8B-B14F-4D97-AF65-F5344CB8AC3E}">
        <p14:creationId xmlns:p14="http://schemas.microsoft.com/office/powerpoint/2010/main" val="4042882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F7D4BCC-0609-44D8-B002-E2BB8450EF75}" type="slidenum">
              <a:rPr lang="zh-CN" altLang="en-US"/>
              <a:pPr>
                <a:defRPr/>
              </a:pPr>
              <a:t>‹#›</a:t>
            </a:fld>
            <a:endParaRPr lang="zh-CN" altLang="en-US"/>
          </a:p>
        </p:txBody>
      </p:sp>
    </p:spTree>
    <p:extLst>
      <p:ext uri="{BB962C8B-B14F-4D97-AF65-F5344CB8AC3E}">
        <p14:creationId xmlns:p14="http://schemas.microsoft.com/office/powerpoint/2010/main" val="191771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9E930EC-7B57-4278-B022-DF75491FC15E}" type="slidenum">
              <a:rPr lang="zh-CN" altLang="en-US"/>
              <a:pPr>
                <a:defRPr/>
              </a:pPr>
              <a:t>‹#›</a:t>
            </a:fld>
            <a:endParaRPr lang="zh-CN" altLang="en-US"/>
          </a:p>
        </p:txBody>
      </p:sp>
    </p:spTree>
    <p:extLst>
      <p:ext uri="{BB962C8B-B14F-4D97-AF65-F5344CB8AC3E}">
        <p14:creationId xmlns:p14="http://schemas.microsoft.com/office/powerpoint/2010/main" val="1030946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1781912-A193-40B0-B3B4-0A98BBBB8252}" type="slidenum">
              <a:rPr lang="zh-CN" altLang="en-US"/>
              <a:pPr>
                <a:defRPr/>
              </a:pPr>
              <a:t>‹#›</a:t>
            </a:fld>
            <a:endParaRPr lang="zh-CN" altLang="en-US"/>
          </a:p>
        </p:txBody>
      </p:sp>
    </p:spTree>
    <p:extLst>
      <p:ext uri="{BB962C8B-B14F-4D97-AF65-F5344CB8AC3E}">
        <p14:creationId xmlns:p14="http://schemas.microsoft.com/office/powerpoint/2010/main" val="3381372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Edit Master text styles</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ABA86EC-F4D9-420F-B111-A2069E821D1F}" type="slidenum">
              <a:rPr lang="zh-CN" altLang="en-US"/>
              <a:pPr>
                <a:defRPr/>
              </a:pPr>
              <a:t>‹#›</a:t>
            </a:fld>
            <a:endParaRPr lang="zh-CN" altLang="en-US"/>
          </a:p>
        </p:txBody>
      </p:sp>
    </p:spTree>
    <p:extLst>
      <p:ext uri="{BB962C8B-B14F-4D97-AF65-F5344CB8AC3E}">
        <p14:creationId xmlns:p14="http://schemas.microsoft.com/office/powerpoint/2010/main" val="3159919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5C6CB9F-1DAD-4E26-828D-45A401B9E77C}" type="slidenum">
              <a:rPr lang="zh-CN" altLang="en-US"/>
              <a:pPr>
                <a:defRPr/>
              </a:pPr>
              <a:t>‹#›</a:t>
            </a:fld>
            <a:endParaRPr lang="zh-CN" altLang="en-US"/>
          </a:p>
        </p:txBody>
      </p:sp>
    </p:spTree>
    <p:extLst>
      <p:ext uri="{BB962C8B-B14F-4D97-AF65-F5344CB8AC3E}">
        <p14:creationId xmlns:p14="http://schemas.microsoft.com/office/powerpoint/2010/main" val="1489149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7513406-92D7-47A8-96D6-4306704A3088}" type="slidenum">
              <a:rPr lang="zh-CN" altLang="en-US"/>
              <a:pPr>
                <a:defRPr/>
              </a:pPr>
              <a:t>‹#›</a:t>
            </a:fld>
            <a:endParaRPr lang="zh-CN" altLang="en-US"/>
          </a:p>
        </p:txBody>
      </p:sp>
    </p:spTree>
    <p:extLst>
      <p:ext uri="{BB962C8B-B14F-4D97-AF65-F5344CB8AC3E}">
        <p14:creationId xmlns:p14="http://schemas.microsoft.com/office/powerpoint/2010/main" val="3225087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
        <p:nvSpPr>
          <p:cNvPr id="4"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82463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499E4B3-B6B7-4867-A319-0F82D18E208F}" type="slidenum">
              <a:rPr lang="zh-CN" altLang="en-US"/>
              <a:pPr>
                <a:defRPr/>
              </a:pPr>
              <a:t>‹#›</a:t>
            </a:fld>
            <a:endParaRPr lang="zh-CN" altLang="en-US"/>
          </a:p>
        </p:txBody>
      </p:sp>
    </p:spTree>
    <p:extLst>
      <p:ext uri="{BB962C8B-B14F-4D97-AF65-F5344CB8AC3E}">
        <p14:creationId xmlns:p14="http://schemas.microsoft.com/office/powerpoint/2010/main" val="3433237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2C8EAC0-5ECA-41FD-BAA5-B5B5320A4487}" type="slidenum">
              <a:rPr lang="zh-CN" altLang="en-US"/>
              <a:pPr>
                <a:defRPr/>
              </a:pPr>
              <a:t>‹#›</a:t>
            </a:fld>
            <a:endParaRPr lang="zh-CN" altLang="en-US"/>
          </a:p>
        </p:txBody>
      </p:sp>
    </p:spTree>
    <p:extLst>
      <p:ext uri="{BB962C8B-B14F-4D97-AF65-F5344CB8AC3E}">
        <p14:creationId xmlns:p14="http://schemas.microsoft.com/office/powerpoint/2010/main" val="4083321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C9A93B7-5509-4D8C-8FA7-7D40F721DD8E}" type="slidenum">
              <a:rPr lang="zh-CN" altLang="en-US"/>
              <a:pPr>
                <a:defRPr/>
              </a:pPr>
              <a:t>‹#›</a:t>
            </a:fld>
            <a:endParaRPr lang="zh-CN" altLang="en-US"/>
          </a:p>
        </p:txBody>
      </p:sp>
    </p:spTree>
    <p:extLst>
      <p:ext uri="{BB962C8B-B14F-4D97-AF65-F5344CB8AC3E}">
        <p14:creationId xmlns:p14="http://schemas.microsoft.com/office/powerpoint/2010/main" val="1315249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Edit Master text styles</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2F8EB0C-267C-4D68-BCB4-C0424776F102}" type="slidenum">
              <a:rPr lang="zh-CN" altLang="en-US"/>
              <a:pPr>
                <a:defRPr/>
              </a:pPr>
              <a:t>‹#›</a:t>
            </a:fld>
            <a:endParaRPr lang="zh-CN" altLang="en-US"/>
          </a:p>
        </p:txBody>
      </p:sp>
    </p:spTree>
    <p:extLst>
      <p:ext uri="{BB962C8B-B14F-4D97-AF65-F5344CB8AC3E}">
        <p14:creationId xmlns:p14="http://schemas.microsoft.com/office/powerpoint/2010/main" val="4227356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42BBCF0-4BD2-49AE-BB78-8CABC4557517}" type="slidenum">
              <a:rPr lang="zh-CN" altLang="en-US"/>
              <a:pPr>
                <a:defRPr/>
              </a:pPr>
              <a:t>‹#›</a:t>
            </a:fld>
            <a:endParaRPr lang="zh-CN" altLang="en-US"/>
          </a:p>
        </p:txBody>
      </p:sp>
    </p:spTree>
    <p:extLst>
      <p:ext uri="{BB962C8B-B14F-4D97-AF65-F5344CB8AC3E}">
        <p14:creationId xmlns:p14="http://schemas.microsoft.com/office/powerpoint/2010/main" val="1930069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13B0D4-5AE5-4353-BCF9-999C4116CF50}" type="slidenum">
              <a:rPr lang="zh-CN" altLang="en-US"/>
              <a:pPr>
                <a:defRPr/>
              </a:pPr>
              <a:t>‹#›</a:t>
            </a:fld>
            <a:endParaRPr lang="zh-CN" altLang="en-US"/>
          </a:p>
        </p:txBody>
      </p:sp>
    </p:spTree>
    <p:extLst>
      <p:ext uri="{BB962C8B-B14F-4D97-AF65-F5344CB8AC3E}">
        <p14:creationId xmlns:p14="http://schemas.microsoft.com/office/powerpoint/2010/main" val="177467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14810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42400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938066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92889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24886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Rectangle 6"/>
          <p:cNvSpPr>
            <a:spLocks noGrp="1" noChangeArrowheads="1"/>
          </p:cNvSpPr>
          <p:nvPr>
            <p:ph type="sldNum" sz="quarter" idx="10"/>
          </p:nvPr>
        </p:nvSpPr>
        <p:spPr>
          <a:ln/>
        </p:spPr>
        <p:txBody>
          <a:bodyPr/>
          <a:lstStyle>
            <a:lvl1pPr>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24526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812800" y="609600"/>
            <a:ext cx="10464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title style</a:t>
            </a:r>
            <a:endParaRPr lang="en-US" altLang="zh-CN" smtClean="0"/>
          </a:p>
        </p:txBody>
      </p:sp>
      <p:sp>
        <p:nvSpPr>
          <p:cNvPr id="3075" name="Rectangle 3"/>
          <p:cNvSpPr>
            <a:spLocks noGrp="1" noChangeArrowheads="1"/>
          </p:cNvSpPr>
          <p:nvPr>
            <p:ph type="body" idx="1"/>
          </p:nvPr>
        </p:nvSpPr>
        <p:spPr bwMode="auto">
          <a:xfrm>
            <a:off x="812800" y="1676400"/>
            <a:ext cx="104648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ltLang="zh-CN" smtClean="0"/>
          </a:p>
        </p:txBody>
      </p:sp>
      <p:sp>
        <p:nvSpPr>
          <p:cNvPr id="106502" name="Rectangle 6"/>
          <p:cNvSpPr>
            <a:spLocks noGrp="1" noChangeArrowheads="1"/>
          </p:cNvSpPr>
          <p:nvPr>
            <p:ph type="sldNum" sz="quarter" idx="4"/>
          </p:nvPr>
        </p:nvSpPr>
        <p:spPr bwMode="auto">
          <a:xfrm>
            <a:off x="85344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000000"/>
                </a:solidFill>
                <a:latin typeface="Times New Roman" panose="02020603050405020304" pitchFamily="18" charset="0"/>
                <a:cs typeface="Times New Roman" panose="02020603050405020304" pitchFamily="18" charset="0"/>
              </a:defRPr>
            </a:lvl1pPr>
          </a:lstStyle>
          <a:p>
            <a:fld id="{6D22F896-40B5-4ADD-8801-0D06FADFA095}" type="slidenum">
              <a:rPr lang="en-US" smtClean="0"/>
              <a:pPr/>
              <a:t>‹#›</a:t>
            </a:fld>
            <a:endParaRPr lang="en-US" dirty="0"/>
          </a:p>
        </p:txBody>
      </p:sp>
      <p:sp>
        <p:nvSpPr>
          <p:cNvPr id="3077" name="Freeform 7"/>
          <p:cNvSpPr>
            <a:spLocks noChangeArrowheads="1"/>
          </p:cNvSpPr>
          <p:nvPr/>
        </p:nvSpPr>
        <p:spPr bwMode="auto">
          <a:xfrm>
            <a:off x="711200" y="533400"/>
            <a:ext cx="106680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 name="Line 8"/>
          <p:cNvSpPr>
            <a:spLocks noChangeShapeType="1"/>
          </p:cNvSpPr>
          <p:nvPr/>
        </p:nvSpPr>
        <p:spPr bwMode="auto">
          <a:xfrm>
            <a:off x="711200" y="6194425"/>
            <a:ext cx="10668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079"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12750" y="6065838"/>
            <a:ext cx="39941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04364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iming>
    <p:tnLst>
      <p:par>
        <p:cTn id="1" dur="indefinite" restart="never" nodeType="tmRoot"/>
      </p:par>
    </p:tnLst>
  </p:timing>
  <p:hf hdr="0" ftr="0" dt="0"/>
  <p:txStyles>
    <p:titleStyle>
      <a:lvl1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1pPr>
      <a:lvl2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2pPr>
      <a:lvl3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3pPr>
      <a:lvl4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4pPr>
      <a:lvl5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5pPr>
      <a:lvl6pPr marL="457200" algn="l" rtl="0" eaLnBrk="1" fontAlgn="base" hangingPunct="1">
        <a:spcBef>
          <a:spcPct val="0"/>
        </a:spcBef>
        <a:spcAft>
          <a:spcPct val="0"/>
        </a:spcAft>
        <a:defRPr sz="4000">
          <a:solidFill>
            <a:schemeClr val="tx2"/>
          </a:solidFill>
          <a:latin typeface="Bookman Old Style" pitchFamily="18" charset="0"/>
        </a:defRPr>
      </a:lvl6pPr>
      <a:lvl7pPr marL="914400" algn="l" rtl="0" eaLnBrk="1" fontAlgn="base" hangingPunct="1">
        <a:spcBef>
          <a:spcPct val="0"/>
        </a:spcBef>
        <a:spcAft>
          <a:spcPct val="0"/>
        </a:spcAft>
        <a:defRPr sz="4000">
          <a:solidFill>
            <a:schemeClr val="tx2"/>
          </a:solidFill>
          <a:latin typeface="Bookman Old Style" pitchFamily="18" charset="0"/>
        </a:defRPr>
      </a:lvl7pPr>
      <a:lvl8pPr marL="1371600" algn="l" rtl="0" eaLnBrk="1" fontAlgn="base" hangingPunct="1">
        <a:spcBef>
          <a:spcPct val="0"/>
        </a:spcBef>
        <a:spcAft>
          <a:spcPct val="0"/>
        </a:spcAft>
        <a:defRPr sz="4000">
          <a:solidFill>
            <a:schemeClr val="tx2"/>
          </a:solidFill>
          <a:latin typeface="Bookman Old Style" pitchFamily="18" charset="0"/>
        </a:defRPr>
      </a:lvl8pPr>
      <a:lvl9pPr marL="1828800" algn="l" rtl="0" eaLnBrk="1" fontAlgn="base" hangingPunct="1">
        <a:spcBef>
          <a:spcPct val="0"/>
        </a:spcBef>
        <a:spcAft>
          <a:spcPct val="0"/>
        </a:spcAft>
        <a:defRPr sz="4000">
          <a:solidFill>
            <a:schemeClr val="tx2"/>
          </a:solidFill>
          <a:latin typeface="Bookman Old Style"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B467A10E-96A0-44C6-B9FE-D8F8C9880153}" type="slidenum">
              <a:rPr lang="zh-CN" altLang="en-US"/>
              <a:pPr>
                <a:defRPr/>
              </a:pPr>
              <a:t>‹#›</a:t>
            </a:fld>
            <a:endParaRPr lang="zh-CN" altLang="en-US"/>
          </a:p>
        </p:txBody>
      </p:sp>
    </p:spTree>
    <p:extLst>
      <p:ext uri="{BB962C8B-B14F-4D97-AF65-F5344CB8AC3E}">
        <p14:creationId xmlns:p14="http://schemas.microsoft.com/office/powerpoint/2010/main" val="34029637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44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44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44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44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pPr>
              <a:defRPr/>
            </a:pPr>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558605EF-7C47-42E8-A3C8-FBFF9D4139C7}" type="slidenum">
              <a:rPr lang="zh-CN" altLang="en-US"/>
              <a:pPr>
                <a:defRPr/>
              </a:pPr>
              <a:t>‹#›</a:t>
            </a:fld>
            <a:endParaRPr lang="zh-CN" altLang="en-US"/>
          </a:p>
        </p:txBody>
      </p:sp>
    </p:spTree>
    <p:extLst>
      <p:ext uri="{BB962C8B-B14F-4D97-AF65-F5344CB8AC3E}">
        <p14:creationId xmlns:p14="http://schemas.microsoft.com/office/powerpoint/2010/main" val="308501021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kumimoji="1" sz="44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44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44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44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2021" y="387103"/>
            <a:ext cx="10453816" cy="1446550"/>
          </a:xfrm>
          <a:prstGeom prst="rect">
            <a:avLst/>
          </a:prstGeom>
          <a:noFill/>
        </p:spPr>
        <p:txBody>
          <a:bodyPr wrap="square" rtlCol="0">
            <a:spAutoFit/>
          </a:bodyPr>
          <a:lstStyle/>
          <a:p>
            <a:r>
              <a:rPr lang="en-US" sz="88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Public Speaking </a:t>
            </a:r>
          </a:p>
        </p:txBody>
      </p:sp>
      <p:pic>
        <p:nvPicPr>
          <p:cNvPr id="2" name="Picture 1"/>
          <p:cNvPicPr>
            <a:picLocks noChangeAspect="1"/>
          </p:cNvPicPr>
          <p:nvPr/>
        </p:nvPicPr>
        <p:blipFill>
          <a:blip r:embed="rId2"/>
          <a:stretch>
            <a:fillRect/>
          </a:stretch>
        </p:blipFill>
        <p:spPr>
          <a:xfrm>
            <a:off x="7391014" y="1833653"/>
            <a:ext cx="3894823" cy="4429807"/>
          </a:xfrm>
          <a:prstGeom prst="rect">
            <a:avLst/>
          </a:prstGeom>
        </p:spPr>
      </p:pic>
      <p:sp>
        <p:nvSpPr>
          <p:cNvPr id="5" name="TextBox 4"/>
          <p:cNvSpPr txBox="1"/>
          <p:nvPr/>
        </p:nvSpPr>
        <p:spPr>
          <a:xfrm>
            <a:off x="3209849" y="2319747"/>
            <a:ext cx="823784" cy="830997"/>
          </a:xfrm>
          <a:prstGeom prst="rect">
            <a:avLst/>
          </a:prstGeom>
          <a:noFill/>
        </p:spPr>
        <p:txBody>
          <a:bodyPr wrap="square" rtlCol="0">
            <a:spAutoFit/>
          </a:bodyPr>
          <a:lstStyle/>
          <a:p>
            <a:r>
              <a:rPr lang="en-US" sz="4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a:t>
            </a:r>
          </a:p>
        </p:txBody>
      </p:sp>
      <p:sp>
        <p:nvSpPr>
          <p:cNvPr id="6" name="TextBox 5"/>
          <p:cNvSpPr txBox="1"/>
          <p:nvPr/>
        </p:nvSpPr>
        <p:spPr>
          <a:xfrm>
            <a:off x="832021" y="3752093"/>
            <a:ext cx="6054811" cy="1569660"/>
          </a:xfrm>
          <a:prstGeom prst="rect">
            <a:avLst/>
          </a:prstGeom>
          <a:noFill/>
        </p:spPr>
        <p:txBody>
          <a:bodyPr wrap="square" rtlCol="0">
            <a:spAutoFit/>
          </a:bodyPr>
          <a:lstStyle/>
          <a:p>
            <a:r>
              <a:rPr lang="en-US" sz="4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to use </a:t>
            </a:r>
            <a:r>
              <a:rPr lang="en-US" sz="4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a:t>
            </a:r>
            <a:r>
              <a:rPr lang="en-US" sz="4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your tools to sell your ideas. </a:t>
            </a:r>
          </a:p>
        </p:txBody>
      </p:sp>
      <p:sp>
        <p:nvSpPr>
          <p:cNvPr id="11" name="Slide Number Placeholder 10"/>
          <p:cNvSpPr>
            <a:spLocks noGrp="1"/>
          </p:cNvSpPr>
          <p:nvPr>
            <p:ph type="sldNum" sz="quarter" idx="4294967295"/>
          </p:nvPr>
        </p:nvSpPr>
        <p:spPr>
          <a:xfrm>
            <a:off x="9448800" y="6356350"/>
            <a:ext cx="2743200" cy="365125"/>
          </a:xfrm>
        </p:spPr>
        <p:txBody>
          <a:bodyPr/>
          <a:lstStyle/>
          <a:p>
            <a:fld id="{6D22F896-40B5-4ADD-8801-0D06FADFA095}" type="slidenum">
              <a:rPr lang="en-US" smtClean="0"/>
              <a:pPr/>
              <a:t>1</a:t>
            </a:fld>
            <a:r>
              <a:rPr lang="en-US"/>
              <a:t> of 43</a:t>
            </a:r>
            <a:endParaRPr lang="en-US" dirty="0"/>
          </a:p>
        </p:txBody>
      </p:sp>
    </p:spTree>
    <p:extLst>
      <p:ext uri="{BB962C8B-B14F-4D97-AF65-F5344CB8AC3E}">
        <p14:creationId xmlns:p14="http://schemas.microsoft.com/office/powerpoint/2010/main" val="1485854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4988" y="610422"/>
            <a:ext cx="11246345" cy="707886"/>
          </a:xfrm>
          <a:prstGeom prst="rect">
            <a:avLst/>
          </a:prstGeom>
          <a:noFill/>
        </p:spPr>
        <p:txBody>
          <a:bodyPr wrap="square" rtlCol="0">
            <a:spAutoFit/>
          </a:bodyPr>
          <a:lstStyle/>
          <a:p>
            <a:r>
              <a:rPr lang="en-US" sz="4000" dirty="0">
                <a:solidFill>
                  <a:srgbClr val="FFC000"/>
                </a:solidFill>
                <a:latin typeface="Times New Roman" panose="02020603050405020304" pitchFamily="18" charset="0"/>
                <a:cs typeface="Times New Roman" panose="02020603050405020304" pitchFamily="18" charset="0"/>
              </a:rPr>
              <a:t>This </a:t>
            </a:r>
            <a:r>
              <a:rPr lang="en-US" sz="4000" i="1" dirty="0">
                <a:solidFill>
                  <a:srgbClr val="FFC000"/>
                </a:solidFill>
                <a:latin typeface="Times New Roman" panose="02020603050405020304" pitchFamily="18" charset="0"/>
                <a:cs typeface="Times New Roman" panose="02020603050405020304" pitchFamily="18" charset="0"/>
              </a:rPr>
              <a:t>doesn’t</a:t>
            </a:r>
            <a:r>
              <a:rPr lang="en-US" sz="4000" dirty="0">
                <a:solidFill>
                  <a:srgbClr val="FFC000"/>
                </a:solidFill>
                <a:latin typeface="Times New Roman" panose="02020603050405020304" pitchFamily="18" charset="0"/>
                <a:cs typeface="Times New Roman" panose="02020603050405020304" pitchFamily="18" charset="0"/>
              </a:rPr>
              <a:t> mean that you have to “dress formal.”  </a:t>
            </a:r>
          </a:p>
        </p:txBody>
      </p:sp>
      <p:sp>
        <p:nvSpPr>
          <p:cNvPr id="3" name="TextBox 2"/>
          <p:cNvSpPr txBox="1"/>
          <p:nvPr/>
        </p:nvSpPr>
        <p:spPr>
          <a:xfrm>
            <a:off x="1187373" y="1714279"/>
            <a:ext cx="7499101" cy="1077218"/>
          </a:xfrm>
          <a:prstGeom prst="rect">
            <a:avLst/>
          </a:prstGeom>
          <a:noFill/>
        </p:spPr>
        <p:txBody>
          <a:bodyPr wrap="square" rtlCol="0">
            <a:spAutoFit/>
          </a:bodyPr>
          <a:lstStyle/>
          <a:p>
            <a:r>
              <a:rPr lang="en-US" sz="3200" dirty="0">
                <a:solidFill>
                  <a:srgbClr val="00B0F0"/>
                </a:solidFill>
                <a:latin typeface="Times New Roman" panose="02020603050405020304" pitchFamily="18" charset="0"/>
                <a:cs typeface="Times New Roman" panose="02020603050405020304" pitchFamily="18" charset="0"/>
              </a:rPr>
              <a:t>But it </a:t>
            </a:r>
            <a:r>
              <a:rPr lang="en-US" sz="3200" i="1" dirty="0">
                <a:solidFill>
                  <a:srgbClr val="00B0F0"/>
                </a:solidFill>
                <a:latin typeface="Times New Roman" panose="02020603050405020304" pitchFamily="18" charset="0"/>
                <a:cs typeface="Times New Roman" panose="02020603050405020304" pitchFamily="18" charset="0"/>
              </a:rPr>
              <a:t>does</a:t>
            </a:r>
            <a:r>
              <a:rPr lang="en-US" sz="3200" dirty="0">
                <a:solidFill>
                  <a:srgbClr val="00B0F0"/>
                </a:solidFill>
                <a:latin typeface="Times New Roman" panose="02020603050405020304" pitchFamily="18" charset="0"/>
                <a:cs typeface="Times New Roman" panose="02020603050405020304" pitchFamily="18" charset="0"/>
              </a:rPr>
              <a:t> mean that you have to think about your audience.</a:t>
            </a:r>
          </a:p>
        </p:txBody>
      </p:sp>
      <p:sp>
        <p:nvSpPr>
          <p:cNvPr id="5" name="TextBox 4"/>
          <p:cNvSpPr txBox="1"/>
          <p:nvPr/>
        </p:nvSpPr>
        <p:spPr>
          <a:xfrm>
            <a:off x="1187373" y="3187468"/>
            <a:ext cx="7866655"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Is your appearance appropriate for </a:t>
            </a:r>
            <a:r>
              <a:rPr lang="en-US" sz="3200" i="1" dirty="0">
                <a:solidFill>
                  <a:schemeClr val="tx2"/>
                </a:solidFill>
                <a:latin typeface="Times New Roman" panose="02020603050405020304" pitchFamily="18" charset="0"/>
                <a:cs typeface="Times New Roman" panose="02020603050405020304" pitchFamily="18" charset="0"/>
              </a:rPr>
              <a:t>them</a:t>
            </a:r>
            <a:r>
              <a:rPr lang="en-US" sz="3200" dirty="0">
                <a:solidFill>
                  <a:schemeClr val="tx2"/>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8445730" y="2409478"/>
            <a:ext cx="2856457" cy="4155407"/>
          </a:xfrm>
          <a:prstGeom prst="rect">
            <a:avLst/>
          </a:prstGeom>
        </p:spPr>
      </p:pic>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10</a:t>
            </a:fld>
            <a:r>
              <a:rPr lang="en-US"/>
              <a:t> of 43</a:t>
            </a:r>
            <a:endParaRPr lang="en-US" dirty="0"/>
          </a:p>
        </p:txBody>
      </p:sp>
    </p:spTree>
    <p:extLst>
      <p:ext uri="{BB962C8B-B14F-4D97-AF65-F5344CB8AC3E}">
        <p14:creationId xmlns:p14="http://schemas.microsoft.com/office/powerpoint/2010/main" val="276914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502" y="1624202"/>
            <a:ext cx="10636745" cy="1077218"/>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For example, you would </a:t>
            </a:r>
            <a:r>
              <a:rPr lang="en-US" sz="3200" i="1" dirty="0">
                <a:solidFill>
                  <a:schemeClr val="accent6"/>
                </a:solidFill>
                <a:latin typeface="Times New Roman" panose="02020603050405020304" pitchFamily="18" charset="0"/>
                <a:cs typeface="Times New Roman" panose="02020603050405020304" pitchFamily="18" charset="0"/>
              </a:rPr>
              <a:t>not</a:t>
            </a:r>
            <a:r>
              <a:rPr lang="en-US" sz="3200" dirty="0">
                <a:solidFill>
                  <a:schemeClr val="accent6"/>
                </a:solidFill>
                <a:latin typeface="Times New Roman" panose="02020603050405020304" pitchFamily="18" charset="0"/>
                <a:cs typeface="Times New Roman" panose="02020603050405020304" pitchFamily="18" charset="0"/>
              </a:rPr>
              <a:t> make a presentation to a professional organization wearing shorts and a tee shirt.</a:t>
            </a:r>
          </a:p>
        </p:txBody>
      </p:sp>
      <p:sp>
        <p:nvSpPr>
          <p:cNvPr id="3" name="TextBox 2"/>
          <p:cNvSpPr txBox="1"/>
          <p:nvPr/>
        </p:nvSpPr>
        <p:spPr>
          <a:xfrm>
            <a:off x="766361" y="3366127"/>
            <a:ext cx="10600886" cy="1077218"/>
          </a:xfrm>
          <a:prstGeom prst="rect">
            <a:avLst/>
          </a:prstGeom>
          <a:noFill/>
        </p:spPr>
        <p:txBody>
          <a:bodyPr wrap="square" rtlCol="0">
            <a:spAutoFit/>
          </a:bodyPr>
          <a:lstStyle/>
          <a:p>
            <a:r>
              <a:rPr lang="en-US" sz="3200" dirty="0">
                <a:solidFill>
                  <a:srgbClr val="00B050"/>
                </a:solidFill>
                <a:latin typeface="Times New Roman" panose="02020603050405020304" pitchFamily="18" charset="0"/>
                <a:cs typeface="Times New Roman" panose="02020603050405020304" pitchFamily="18" charset="0"/>
              </a:rPr>
              <a:t>But if you were making a recruiting pitch at a local high school, would you wear a suit? Perhaps not. </a:t>
            </a:r>
          </a:p>
        </p:txBody>
      </p:sp>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11</a:t>
            </a:fld>
            <a:r>
              <a:rPr lang="en-US"/>
              <a:t> of 43</a:t>
            </a:r>
            <a:endParaRPr lang="en-US" dirty="0"/>
          </a:p>
        </p:txBody>
      </p:sp>
    </p:spTree>
    <p:extLst>
      <p:ext uri="{BB962C8B-B14F-4D97-AF65-F5344CB8AC3E}">
        <p14:creationId xmlns:p14="http://schemas.microsoft.com/office/powerpoint/2010/main" val="88616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6839" y="1547431"/>
            <a:ext cx="4319983" cy="255454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And you wouldn’t likely go to meet your future in-laws in the same outfit you wore on your first date!</a:t>
            </a:r>
          </a:p>
        </p:txBody>
      </p:sp>
      <p:pic>
        <p:nvPicPr>
          <p:cNvPr id="5" name="Picture 4"/>
          <p:cNvPicPr>
            <a:picLocks noChangeAspect="1"/>
          </p:cNvPicPr>
          <p:nvPr/>
        </p:nvPicPr>
        <p:blipFill>
          <a:blip r:embed="rId2"/>
          <a:stretch>
            <a:fillRect/>
          </a:stretch>
        </p:blipFill>
        <p:spPr>
          <a:xfrm>
            <a:off x="5585636" y="1092088"/>
            <a:ext cx="5595351" cy="4191112"/>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12</a:t>
            </a:fld>
            <a:r>
              <a:rPr lang="en-US"/>
              <a:t> of 43</a:t>
            </a:r>
            <a:endParaRPr lang="en-US" dirty="0"/>
          </a:p>
        </p:txBody>
      </p:sp>
    </p:spTree>
    <p:extLst>
      <p:ext uri="{BB962C8B-B14F-4D97-AF65-F5344CB8AC3E}">
        <p14:creationId xmlns:p14="http://schemas.microsoft.com/office/powerpoint/2010/main" val="346758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1849" y="1965325"/>
            <a:ext cx="8783002" cy="255454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So your appearance should fit the audience </a:t>
            </a:r>
            <a:r>
              <a:rPr lang="en-US" sz="3200" u="sng" dirty="0">
                <a:solidFill>
                  <a:schemeClr val="tx2"/>
                </a:solidFill>
                <a:latin typeface="Times New Roman" panose="02020603050405020304" pitchFamily="18" charset="0"/>
                <a:cs typeface="Times New Roman" panose="02020603050405020304" pitchFamily="18" charset="0"/>
              </a:rPr>
              <a:t>and</a:t>
            </a:r>
            <a:r>
              <a:rPr lang="en-US" sz="3200" dirty="0">
                <a:solidFill>
                  <a:schemeClr val="tx2"/>
                </a:solidFill>
                <a:latin typeface="Times New Roman" panose="02020603050405020304" pitchFamily="18" charset="0"/>
                <a:cs typeface="Times New Roman" panose="02020603050405020304" pitchFamily="18" charset="0"/>
              </a:rPr>
              <a:t> the subject matter!</a:t>
            </a:r>
          </a:p>
          <a:p>
            <a:endParaRPr lang="en-US" sz="3200" dirty="0">
              <a:solidFill>
                <a:schemeClr val="tx2"/>
              </a:solidFill>
              <a:latin typeface="Times New Roman" panose="02020603050405020304" pitchFamily="18" charset="0"/>
              <a:cs typeface="Times New Roman" panose="02020603050405020304" pitchFamily="18" charset="0"/>
            </a:endParaRPr>
          </a:p>
          <a:p>
            <a:r>
              <a:rPr lang="en-US" sz="3200" dirty="0">
                <a:solidFill>
                  <a:schemeClr val="tx2"/>
                </a:solidFill>
                <a:latin typeface="Times New Roman" panose="02020603050405020304" pitchFamily="18" charset="0"/>
                <a:cs typeface="Times New Roman" panose="02020603050405020304" pitchFamily="18" charset="0"/>
              </a:rPr>
              <a:t>Do this, and your audience will see you as appropriately prepared.</a:t>
            </a:r>
          </a:p>
        </p:txBody>
      </p:sp>
      <p:sp>
        <p:nvSpPr>
          <p:cNvPr id="6" name="Slide Number Placeholder 5"/>
          <p:cNvSpPr>
            <a:spLocks noGrp="1"/>
          </p:cNvSpPr>
          <p:nvPr>
            <p:ph type="sldNum" sz="quarter" idx="4294967295"/>
          </p:nvPr>
        </p:nvSpPr>
        <p:spPr>
          <a:xfrm>
            <a:off x="9448800" y="6356350"/>
            <a:ext cx="2743200" cy="365125"/>
          </a:xfrm>
        </p:spPr>
        <p:txBody>
          <a:bodyPr/>
          <a:lstStyle/>
          <a:p>
            <a:fld id="{6D22F896-40B5-4ADD-8801-0D06FADFA095}" type="slidenum">
              <a:rPr lang="en-US" smtClean="0"/>
              <a:pPr/>
              <a:t>13</a:t>
            </a:fld>
            <a:r>
              <a:rPr lang="en-US"/>
              <a:t> of 43</a:t>
            </a:r>
            <a:endParaRPr lang="en-US" dirty="0"/>
          </a:p>
        </p:txBody>
      </p:sp>
    </p:spTree>
    <p:extLst>
      <p:ext uri="{BB962C8B-B14F-4D97-AF65-F5344CB8AC3E}">
        <p14:creationId xmlns:p14="http://schemas.microsoft.com/office/powerpoint/2010/main" val="344787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4929" y="483826"/>
            <a:ext cx="10453816" cy="830997"/>
          </a:xfrm>
          <a:prstGeom prst="rect">
            <a:avLst/>
          </a:prstGeom>
          <a:noFill/>
        </p:spPr>
        <p:txBody>
          <a:bodyPr wrap="square" rtlCol="0">
            <a:spAutoFit/>
          </a:bodyPr>
          <a:lstStyle/>
          <a:p>
            <a:r>
              <a:rPr lang="en-US" sz="4800" dirty="0">
                <a:solidFill>
                  <a:srgbClr val="FFC000"/>
                </a:solidFill>
                <a:latin typeface="Times New Roman" panose="02020603050405020304" pitchFamily="18" charset="0"/>
                <a:cs typeface="Times New Roman" panose="02020603050405020304" pitchFamily="18" charset="0"/>
              </a:rPr>
              <a:t>Item 2: Body language.</a:t>
            </a:r>
          </a:p>
        </p:txBody>
      </p:sp>
      <p:sp>
        <p:nvSpPr>
          <p:cNvPr id="3" name="TextBox 2"/>
          <p:cNvSpPr txBox="1"/>
          <p:nvPr/>
        </p:nvSpPr>
        <p:spPr>
          <a:xfrm>
            <a:off x="891867" y="1967633"/>
            <a:ext cx="4755898" cy="1200329"/>
          </a:xfrm>
          <a:prstGeom prst="rect">
            <a:avLst/>
          </a:prstGeom>
          <a:noFill/>
        </p:spPr>
        <p:txBody>
          <a:bodyPr wrap="square" rtlCol="0">
            <a:spAutoFit/>
          </a:bodyPr>
          <a:lstStyle/>
          <a:p>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Your body is talking even when you are not!</a:t>
            </a:r>
          </a:p>
        </p:txBody>
      </p:sp>
      <p:pic>
        <p:nvPicPr>
          <p:cNvPr id="2" name="Picture 1"/>
          <p:cNvPicPr>
            <a:picLocks noChangeAspect="1"/>
          </p:cNvPicPr>
          <p:nvPr/>
        </p:nvPicPr>
        <p:blipFill>
          <a:blip r:embed="rId2"/>
          <a:stretch>
            <a:fillRect/>
          </a:stretch>
        </p:blipFill>
        <p:spPr>
          <a:xfrm>
            <a:off x="7074131" y="2182742"/>
            <a:ext cx="3531778" cy="3531778"/>
          </a:xfrm>
          <a:prstGeom prst="rect">
            <a:avLst/>
          </a:prstGeom>
        </p:spPr>
      </p:pic>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14</a:t>
            </a:fld>
            <a:r>
              <a:rPr lang="en-US"/>
              <a:t> of 43</a:t>
            </a:r>
            <a:endParaRPr lang="en-US" dirty="0"/>
          </a:p>
        </p:txBody>
      </p:sp>
    </p:spTree>
    <p:extLst>
      <p:ext uri="{BB962C8B-B14F-4D97-AF65-F5344CB8AC3E}">
        <p14:creationId xmlns:p14="http://schemas.microsoft.com/office/powerpoint/2010/main" val="39341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7584" y="560173"/>
            <a:ext cx="11148427" cy="646331"/>
          </a:xfrm>
          <a:prstGeom prst="rect">
            <a:avLst/>
          </a:prstGeom>
          <a:noFill/>
        </p:spPr>
        <p:txBody>
          <a:bodyPr wrap="square" rtlCol="0">
            <a:spAutoFit/>
          </a:bodyPr>
          <a:lstStyle/>
          <a:p>
            <a:r>
              <a:rPr lang="en-US" sz="3600" dirty="0">
                <a:solidFill>
                  <a:schemeClr val="accent6"/>
                </a:solidFill>
                <a:latin typeface="Times New Roman" panose="02020603050405020304" pitchFamily="18" charset="0"/>
                <a:cs typeface="Times New Roman" panose="02020603050405020304" pitchFamily="18" charset="0"/>
              </a:rPr>
              <a:t>To manage this non-verbal communication...</a:t>
            </a:r>
          </a:p>
        </p:txBody>
      </p:sp>
      <p:sp>
        <p:nvSpPr>
          <p:cNvPr id="5" name="TextBox 4"/>
          <p:cNvSpPr txBox="1"/>
          <p:nvPr/>
        </p:nvSpPr>
        <p:spPr>
          <a:xfrm>
            <a:off x="2940302" y="3514697"/>
            <a:ext cx="8413498" cy="1077218"/>
          </a:xfrm>
          <a:prstGeom prst="rect">
            <a:avLst/>
          </a:prstGeom>
          <a:noFill/>
        </p:spPr>
        <p:txBody>
          <a:bodyPr wrap="square" rtlCol="0">
            <a:spAutoFit/>
          </a:bodyPr>
          <a:lstStyle/>
          <a:p>
            <a:r>
              <a:rPr lang="en-US" sz="3200" dirty="0">
                <a:solidFill>
                  <a:srgbClr val="92D050"/>
                </a:solidFill>
                <a:latin typeface="Times New Roman" panose="02020603050405020304" pitchFamily="18" charset="0"/>
                <a:cs typeface="Times New Roman" panose="02020603050405020304" pitchFamily="18" charset="0"/>
              </a:rPr>
              <a:t>Be conversational and use gestures to emphasize your main points. </a:t>
            </a:r>
          </a:p>
        </p:txBody>
      </p:sp>
      <p:sp>
        <p:nvSpPr>
          <p:cNvPr id="6" name="TextBox 5"/>
          <p:cNvSpPr txBox="1"/>
          <p:nvPr/>
        </p:nvSpPr>
        <p:spPr>
          <a:xfrm>
            <a:off x="2357717" y="2575727"/>
            <a:ext cx="10453816" cy="830997"/>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Keep an appropriate facial expression</a:t>
            </a:r>
            <a:r>
              <a:rPr lang="en-US" sz="4800" dirty="0">
                <a:solidFill>
                  <a:srgbClr val="FF99FF"/>
                </a:solidFill>
                <a:latin typeface="Times New Roman" panose="02020603050405020304" pitchFamily="18" charset="0"/>
                <a:cs typeface="Times New Roman" panose="02020603050405020304" pitchFamily="18" charset="0"/>
              </a:rPr>
              <a:t>.</a:t>
            </a:r>
          </a:p>
        </p:txBody>
      </p:sp>
      <p:sp>
        <p:nvSpPr>
          <p:cNvPr id="7" name="TextBox 6"/>
          <p:cNvSpPr txBox="1"/>
          <p:nvPr/>
        </p:nvSpPr>
        <p:spPr>
          <a:xfrm>
            <a:off x="1824196" y="1683036"/>
            <a:ext cx="10453816" cy="584775"/>
          </a:xfrm>
          <a:prstGeom prst="rect">
            <a:avLst/>
          </a:prstGeom>
          <a:noFill/>
        </p:spPr>
        <p:txBody>
          <a:bodyPr wrap="square" rtlCol="0">
            <a:spAutoFit/>
          </a:bodyPr>
          <a:lstStyle/>
          <a:p>
            <a:r>
              <a:rPr lang="en-US" sz="3200" dirty="0">
                <a:solidFill>
                  <a:schemeClr val="tx1">
                    <a:lumMod val="75000"/>
                  </a:schemeClr>
                </a:solidFill>
                <a:latin typeface="Times New Roman" panose="02020603050405020304" pitchFamily="18" charset="0"/>
                <a:cs typeface="Times New Roman" panose="02020603050405020304" pitchFamily="18" charset="0"/>
              </a:rPr>
              <a:t>Stand up straight (but don’t be stiff!).</a:t>
            </a:r>
          </a:p>
        </p:txBody>
      </p:sp>
      <p:sp>
        <p:nvSpPr>
          <p:cNvPr id="2" name="Right Arrow 1"/>
          <p:cNvSpPr/>
          <p:nvPr/>
        </p:nvSpPr>
        <p:spPr>
          <a:xfrm>
            <a:off x="1100175" y="1830711"/>
            <a:ext cx="5335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633696" y="2785580"/>
            <a:ext cx="5335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2167217" y="3708243"/>
            <a:ext cx="53352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4294967295"/>
          </p:nvPr>
        </p:nvSpPr>
        <p:spPr>
          <a:xfrm>
            <a:off x="9448800" y="6356350"/>
            <a:ext cx="2743200" cy="365125"/>
          </a:xfrm>
        </p:spPr>
        <p:txBody>
          <a:bodyPr/>
          <a:lstStyle/>
          <a:p>
            <a:fld id="{6D22F896-40B5-4ADD-8801-0D06FADFA095}" type="slidenum">
              <a:rPr lang="en-US" smtClean="0"/>
              <a:pPr/>
              <a:t>15</a:t>
            </a:fld>
            <a:r>
              <a:rPr lang="en-US"/>
              <a:t> of 43</a:t>
            </a:r>
            <a:endParaRPr lang="en-US" dirty="0"/>
          </a:p>
        </p:txBody>
      </p:sp>
    </p:spTree>
    <p:extLst>
      <p:ext uri="{BB962C8B-B14F-4D97-AF65-F5344CB8AC3E}">
        <p14:creationId xmlns:p14="http://schemas.microsoft.com/office/powerpoint/2010/main" val="327549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0832" y="552709"/>
            <a:ext cx="11291168"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Students ask: </a:t>
            </a:r>
            <a:r>
              <a:rPr lang="en-US" sz="3200" i="1" dirty="0">
                <a:solidFill>
                  <a:schemeClr val="tx2"/>
                </a:solidFill>
                <a:latin typeface="Times New Roman" panose="02020603050405020304" pitchFamily="18" charset="0"/>
                <a:cs typeface="Times New Roman" panose="02020603050405020304" pitchFamily="18" charset="0"/>
              </a:rPr>
              <a:t>What do I do with my hands?</a:t>
            </a:r>
          </a:p>
        </p:txBody>
      </p:sp>
      <p:sp>
        <p:nvSpPr>
          <p:cNvPr id="6" name="TextBox 5">
            <a:extLst>
              <a:ext uri="{FF2B5EF4-FFF2-40B4-BE49-F238E27FC236}">
                <a16:creationId xmlns:a16="http://schemas.microsoft.com/office/drawing/2014/main" id="{7AB16449-2D3C-4E30-9A93-0A495F153A1D}"/>
              </a:ext>
            </a:extLst>
          </p:cNvPr>
          <p:cNvSpPr txBox="1"/>
          <p:nvPr/>
        </p:nvSpPr>
        <p:spPr>
          <a:xfrm>
            <a:off x="880722" y="1791852"/>
            <a:ext cx="10860862" cy="523220"/>
          </a:xfrm>
          <a:prstGeom prst="rect">
            <a:avLst/>
          </a:prstGeom>
          <a:noFill/>
        </p:spPr>
        <p:txBody>
          <a:bodyPr wrap="square" rtlCol="0">
            <a:spAutoFit/>
          </a:bodyPr>
          <a:lstStyle/>
          <a:p>
            <a:r>
              <a:rPr lang="en-US" sz="2800" dirty="0">
                <a:solidFill>
                  <a:srgbClr val="00B0F0"/>
                </a:solidFill>
                <a:latin typeface="Times New Roman" panose="02020603050405020304" pitchFamily="18" charset="0"/>
                <a:cs typeface="Times New Roman" panose="02020603050405020304" pitchFamily="18" charset="0"/>
              </a:rPr>
              <a:t>Relax. Gesture naturally as you would with your friends or family. </a:t>
            </a:r>
          </a:p>
        </p:txBody>
      </p:sp>
      <p:sp>
        <p:nvSpPr>
          <p:cNvPr id="7" name="TextBox 6">
            <a:extLst>
              <a:ext uri="{FF2B5EF4-FFF2-40B4-BE49-F238E27FC236}">
                <a16:creationId xmlns:a16="http://schemas.microsoft.com/office/drawing/2014/main" id="{D1C9E460-F15F-4321-BAC2-667E248945CA}"/>
              </a:ext>
            </a:extLst>
          </p:cNvPr>
          <p:cNvSpPr txBox="1"/>
          <p:nvPr/>
        </p:nvSpPr>
        <p:spPr>
          <a:xfrm>
            <a:off x="900832" y="2400053"/>
            <a:ext cx="11291168" cy="954107"/>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You might hold a note card or whiteboard marker. This helps your hands to “relax.”</a:t>
            </a:r>
          </a:p>
        </p:txBody>
      </p:sp>
      <p:sp>
        <p:nvSpPr>
          <p:cNvPr id="8" name="TextBox 7">
            <a:extLst>
              <a:ext uri="{FF2B5EF4-FFF2-40B4-BE49-F238E27FC236}">
                <a16:creationId xmlns:a16="http://schemas.microsoft.com/office/drawing/2014/main" id="{027FB2CB-4ACB-4DD6-B48B-DB15B30E4ADF}"/>
              </a:ext>
            </a:extLst>
          </p:cNvPr>
          <p:cNvSpPr txBox="1"/>
          <p:nvPr/>
        </p:nvSpPr>
        <p:spPr>
          <a:xfrm>
            <a:off x="880722" y="3439141"/>
            <a:ext cx="11291168" cy="954107"/>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Keeping your hands occupied is a nice trick to help the rest of you to relax, too.</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16</a:t>
            </a:fld>
            <a:r>
              <a:rPr lang="en-US"/>
              <a:t> of 43</a:t>
            </a:r>
            <a:endParaRPr lang="en-US" dirty="0"/>
          </a:p>
        </p:txBody>
      </p:sp>
    </p:spTree>
    <p:extLst>
      <p:ext uri="{BB962C8B-B14F-4D97-AF65-F5344CB8AC3E}">
        <p14:creationId xmlns:p14="http://schemas.microsoft.com/office/powerpoint/2010/main" val="52231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0066" y="723297"/>
            <a:ext cx="10569387" cy="1200329"/>
          </a:xfrm>
          <a:prstGeom prst="rect">
            <a:avLst/>
          </a:prstGeom>
        </p:spPr>
        <p:txBody>
          <a:bodyPr wrap="square">
            <a:spAutoFit/>
          </a:bodyPr>
          <a:lstStyle/>
          <a:p>
            <a:r>
              <a:rPr lang="en-US" sz="36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the most important trick to be relaxed – is to be prepared! </a:t>
            </a:r>
          </a:p>
        </p:txBody>
      </p:sp>
      <p:pic>
        <p:nvPicPr>
          <p:cNvPr id="3" name="Picture 2"/>
          <p:cNvPicPr>
            <a:picLocks noChangeAspect="1"/>
          </p:cNvPicPr>
          <p:nvPr/>
        </p:nvPicPr>
        <p:blipFill>
          <a:blip r:embed="rId2"/>
          <a:stretch>
            <a:fillRect/>
          </a:stretch>
        </p:blipFill>
        <p:spPr>
          <a:xfrm>
            <a:off x="6965993" y="2745369"/>
            <a:ext cx="3826698" cy="2789238"/>
          </a:xfrm>
          <a:prstGeom prst="rect">
            <a:avLst/>
          </a:prstGeom>
        </p:spPr>
      </p:pic>
      <p:sp>
        <p:nvSpPr>
          <p:cNvPr id="5" name="Rectangle 4"/>
          <p:cNvSpPr/>
          <p:nvPr/>
        </p:nvSpPr>
        <p:spPr>
          <a:xfrm>
            <a:off x="829725" y="2425116"/>
            <a:ext cx="5325034" cy="584775"/>
          </a:xfrm>
          <a:prstGeom prst="rect">
            <a:avLst/>
          </a:prstGeom>
        </p:spPr>
        <p:txBody>
          <a:bodyPr wrap="square">
            <a:spAutoFit/>
          </a:bodyPr>
          <a:lstStyle/>
          <a:p>
            <a:pPr algn="ctr"/>
            <a:r>
              <a:rPr lang="en-US" sz="3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Preparation instills confidence!</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17</a:t>
            </a:fld>
            <a:r>
              <a:rPr lang="en-US"/>
              <a:t> of 43</a:t>
            </a:r>
            <a:endParaRPr lang="en-US" dirty="0"/>
          </a:p>
        </p:txBody>
      </p:sp>
    </p:spTree>
    <p:extLst>
      <p:ext uri="{BB962C8B-B14F-4D97-AF65-F5344CB8AC3E}">
        <p14:creationId xmlns:p14="http://schemas.microsoft.com/office/powerpoint/2010/main" val="2497558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2588" y="1284747"/>
            <a:ext cx="10223595" cy="584775"/>
          </a:xfrm>
          <a:prstGeom prst="rect">
            <a:avLst/>
          </a:prstGeom>
        </p:spPr>
        <p:txBody>
          <a:bodyPr wrap="square">
            <a:spAutoFit/>
          </a:bodyPr>
          <a:lstStyle/>
          <a:p>
            <a:r>
              <a:rPr lang="en-US" sz="32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you’ve done the work, you have nothing to worry about.</a:t>
            </a:r>
          </a:p>
        </p:txBody>
      </p:sp>
      <p:pic>
        <p:nvPicPr>
          <p:cNvPr id="4" name="Picture 3"/>
          <p:cNvPicPr>
            <a:picLocks noChangeAspect="1"/>
          </p:cNvPicPr>
          <p:nvPr/>
        </p:nvPicPr>
        <p:blipFill>
          <a:blip r:embed="rId2"/>
          <a:stretch>
            <a:fillRect/>
          </a:stretch>
        </p:blipFill>
        <p:spPr>
          <a:xfrm>
            <a:off x="8339133" y="2465155"/>
            <a:ext cx="2857051" cy="3749879"/>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18</a:t>
            </a:fld>
            <a:r>
              <a:rPr lang="en-US"/>
              <a:t> of 43</a:t>
            </a:r>
            <a:endParaRPr lang="en-US" dirty="0"/>
          </a:p>
        </p:txBody>
      </p:sp>
    </p:spTree>
    <p:extLst>
      <p:ext uri="{BB962C8B-B14F-4D97-AF65-F5344CB8AC3E}">
        <p14:creationId xmlns:p14="http://schemas.microsoft.com/office/powerpoint/2010/main" val="4332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973" y="560173"/>
            <a:ext cx="10453816" cy="707886"/>
          </a:xfrm>
          <a:prstGeom prst="rect">
            <a:avLst/>
          </a:prstGeom>
          <a:noFill/>
        </p:spPr>
        <p:txBody>
          <a:bodyPr wrap="square" rtlCol="0">
            <a:spAutoFit/>
          </a:bodyPr>
          <a:lstStyle/>
          <a:p>
            <a:r>
              <a:rPr lang="en-US" sz="4000" dirty="0">
                <a:solidFill>
                  <a:srgbClr val="FFC000"/>
                </a:solidFill>
                <a:latin typeface="Times New Roman" panose="02020603050405020304" pitchFamily="18" charset="0"/>
                <a:cs typeface="Times New Roman" panose="02020603050405020304" pitchFamily="18" charset="0"/>
              </a:rPr>
              <a:t>Item 3 – Engage your audience.</a:t>
            </a:r>
          </a:p>
        </p:txBody>
      </p:sp>
      <p:pic>
        <p:nvPicPr>
          <p:cNvPr id="2" name="Picture 1"/>
          <p:cNvPicPr>
            <a:picLocks noChangeAspect="1"/>
          </p:cNvPicPr>
          <p:nvPr/>
        </p:nvPicPr>
        <p:blipFill>
          <a:blip r:embed="rId2"/>
          <a:stretch>
            <a:fillRect/>
          </a:stretch>
        </p:blipFill>
        <p:spPr>
          <a:xfrm>
            <a:off x="774714" y="2155786"/>
            <a:ext cx="4529556" cy="3329223"/>
          </a:xfrm>
          <a:prstGeom prst="rect">
            <a:avLst/>
          </a:prstGeom>
        </p:spPr>
      </p:pic>
      <p:sp>
        <p:nvSpPr>
          <p:cNvPr id="5" name="TextBox 4"/>
          <p:cNvSpPr txBox="1"/>
          <p:nvPr/>
        </p:nvSpPr>
        <p:spPr>
          <a:xfrm>
            <a:off x="5576774" y="2012455"/>
            <a:ext cx="6091639" cy="1569660"/>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Remember, we’re </a:t>
            </a:r>
            <a:r>
              <a:rPr lang="en-US" sz="3200" i="1" dirty="0">
                <a:solidFill>
                  <a:schemeClr val="tx2"/>
                </a:solidFill>
                <a:latin typeface="Times New Roman" panose="02020603050405020304" pitchFamily="18" charset="0"/>
                <a:cs typeface="Times New Roman" panose="02020603050405020304" pitchFamily="18" charset="0"/>
              </a:rPr>
              <a:t>not</a:t>
            </a:r>
            <a:r>
              <a:rPr lang="en-US" sz="3200" dirty="0">
                <a:solidFill>
                  <a:schemeClr val="tx2"/>
                </a:solidFill>
                <a:latin typeface="Times New Roman" panose="02020603050405020304" pitchFamily="18" charset="0"/>
                <a:cs typeface="Times New Roman" panose="02020603050405020304" pitchFamily="18" charset="0"/>
              </a:rPr>
              <a:t> taking hostages. Your audience will enjoy your presentation more if they help!</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19</a:t>
            </a:fld>
            <a:r>
              <a:rPr lang="en-US"/>
              <a:t> of 43</a:t>
            </a:r>
            <a:endParaRPr lang="en-US" dirty="0"/>
          </a:p>
        </p:txBody>
      </p:sp>
    </p:spTree>
    <p:extLst>
      <p:ext uri="{BB962C8B-B14F-4D97-AF65-F5344CB8AC3E}">
        <p14:creationId xmlns:p14="http://schemas.microsoft.com/office/powerpoint/2010/main" val="42086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840" y="534450"/>
            <a:ext cx="11277600" cy="646331"/>
          </a:xfrm>
          <a:prstGeom prst="rect">
            <a:avLst/>
          </a:prstGeom>
          <a:noFill/>
        </p:spPr>
        <p:txBody>
          <a:bodyPr wrap="square" rtlCol="0">
            <a:spAutoFit/>
          </a:bodyPr>
          <a:lstStyle/>
          <a:p>
            <a:r>
              <a:rPr lang="en-US" sz="3600" dirty="0">
                <a:solidFill>
                  <a:srgbClr val="FFC000"/>
                </a:solidFill>
                <a:latin typeface="Times New Roman" panose="02020603050405020304" pitchFamily="18" charset="0"/>
                <a:cs typeface="Times New Roman" panose="02020603050405020304" pitchFamily="18" charset="0"/>
              </a:rPr>
              <a:t>College is all about communicating.</a:t>
            </a:r>
          </a:p>
        </p:txBody>
      </p:sp>
      <p:sp>
        <p:nvSpPr>
          <p:cNvPr id="5" name="Rectangle 4"/>
          <p:cNvSpPr/>
          <p:nvPr/>
        </p:nvSpPr>
        <p:spPr>
          <a:xfrm>
            <a:off x="494270" y="4553236"/>
            <a:ext cx="6096000" cy="461665"/>
          </a:xfrm>
          <a:prstGeom prst="rect">
            <a:avLst/>
          </a:prstGeom>
        </p:spPr>
        <p:txBody>
          <a:bodyPr>
            <a:spAutoFit/>
          </a:bodyPr>
          <a:lstStyle/>
          <a:p>
            <a:r>
              <a:rPr lang="en-US" sz="2400" dirty="0">
                <a:solidFill>
                  <a:srgbClr val="00B050"/>
                </a:solidFill>
                <a:latin typeface="Times New Roman" panose="02020603050405020304" pitchFamily="18" charset="0"/>
                <a:cs typeface="Times New Roman" panose="02020603050405020304" pitchFamily="18" charset="0"/>
              </a:rPr>
              <a:t>Sometimes it’s what </a:t>
            </a:r>
            <a:r>
              <a:rPr lang="en-US" sz="2400" b="1" dirty="0">
                <a:solidFill>
                  <a:srgbClr val="00B050"/>
                </a:solidFill>
                <a:latin typeface="Times New Roman" panose="02020603050405020304" pitchFamily="18" charset="0"/>
                <a:cs typeface="Times New Roman" panose="02020603050405020304" pitchFamily="18" charset="0"/>
              </a:rPr>
              <a:t>you</a:t>
            </a:r>
            <a:r>
              <a:rPr lang="en-US" sz="2400" dirty="0">
                <a:solidFill>
                  <a:srgbClr val="00B050"/>
                </a:solidFill>
                <a:latin typeface="Times New Roman" panose="02020603050405020304" pitchFamily="18" charset="0"/>
                <a:cs typeface="Times New Roman" panose="02020603050405020304" pitchFamily="18" charset="0"/>
              </a:rPr>
              <a:t> tell </a:t>
            </a:r>
            <a:r>
              <a:rPr lang="en-US" sz="2400" b="1" dirty="0">
                <a:solidFill>
                  <a:srgbClr val="00B050"/>
                </a:solidFill>
                <a:latin typeface="Times New Roman" panose="02020603050405020304" pitchFamily="18" charset="0"/>
                <a:cs typeface="Times New Roman" panose="02020603050405020304" pitchFamily="18" charset="0"/>
              </a:rPr>
              <a:t>them</a:t>
            </a:r>
            <a:r>
              <a:rPr lang="en-US" sz="2400" dirty="0">
                <a:solidFill>
                  <a:srgbClr val="00B050"/>
                </a:solidFill>
                <a:latin typeface="Times New Roman" panose="02020603050405020304" pitchFamily="18" charset="0"/>
                <a:cs typeface="Times New Roman" panose="02020603050405020304" pitchFamily="18" charset="0"/>
              </a:rPr>
              <a:t>.</a:t>
            </a:r>
          </a:p>
        </p:txBody>
      </p:sp>
      <p:sp>
        <p:nvSpPr>
          <p:cNvPr id="7" name="Rectangle 6"/>
          <p:cNvSpPr/>
          <p:nvPr/>
        </p:nvSpPr>
        <p:spPr>
          <a:xfrm>
            <a:off x="6338500" y="1449595"/>
            <a:ext cx="5165123" cy="461665"/>
          </a:xfrm>
          <a:prstGeom prst="rect">
            <a:avLst/>
          </a:prstGeom>
        </p:spPr>
        <p:txBody>
          <a:bodyPr wrap="square">
            <a:spAutoFit/>
          </a:bodyPr>
          <a:lstStyle/>
          <a:p>
            <a:r>
              <a:rPr lang="en-US" sz="24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Sometimes it’s what people tell you.</a:t>
            </a:r>
          </a:p>
        </p:txBody>
      </p:sp>
      <p:pic>
        <p:nvPicPr>
          <p:cNvPr id="8" name="Picture 7"/>
          <p:cNvPicPr>
            <a:picLocks noChangeAspect="1"/>
          </p:cNvPicPr>
          <p:nvPr/>
        </p:nvPicPr>
        <p:blipFill>
          <a:blip r:embed="rId2"/>
          <a:stretch>
            <a:fillRect/>
          </a:stretch>
        </p:blipFill>
        <p:spPr>
          <a:xfrm>
            <a:off x="801840" y="1449595"/>
            <a:ext cx="5047025" cy="2798081"/>
          </a:xfrm>
          <a:prstGeom prst="rect">
            <a:avLst/>
          </a:prstGeom>
        </p:spPr>
      </p:pic>
      <p:pic>
        <p:nvPicPr>
          <p:cNvPr id="9" name="Picture 8"/>
          <p:cNvPicPr>
            <a:picLocks noChangeAspect="1"/>
          </p:cNvPicPr>
          <p:nvPr/>
        </p:nvPicPr>
        <p:blipFill>
          <a:blip r:embed="rId3"/>
          <a:stretch>
            <a:fillRect/>
          </a:stretch>
        </p:blipFill>
        <p:spPr>
          <a:xfrm>
            <a:off x="6338500" y="3161458"/>
            <a:ext cx="4908620" cy="2979221"/>
          </a:xfrm>
          <a:prstGeom prst="rect">
            <a:avLst/>
          </a:prstGeom>
        </p:spPr>
      </p:pic>
      <p:sp>
        <p:nvSpPr>
          <p:cNvPr id="10" name="Slide Number Placeholder 9"/>
          <p:cNvSpPr>
            <a:spLocks noGrp="1"/>
          </p:cNvSpPr>
          <p:nvPr>
            <p:ph type="sldNum" sz="quarter" idx="4294967295"/>
          </p:nvPr>
        </p:nvSpPr>
        <p:spPr>
          <a:xfrm>
            <a:off x="9448800" y="6356350"/>
            <a:ext cx="2743200" cy="365125"/>
          </a:xfrm>
        </p:spPr>
        <p:txBody>
          <a:bodyPr/>
          <a:lstStyle/>
          <a:p>
            <a:fld id="{6D22F896-40B5-4ADD-8801-0D06FADFA095}" type="slidenum">
              <a:rPr lang="en-US" smtClean="0"/>
              <a:pPr/>
              <a:t>2</a:t>
            </a:fld>
            <a:r>
              <a:rPr lang="en-US"/>
              <a:t> of 43</a:t>
            </a:r>
            <a:endParaRPr lang="en-US" dirty="0"/>
          </a:p>
        </p:txBody>
      </p:sp>
    </p:spTree>
    <p:extLst>
      <p:ext uri="{BB962C8B-B14F-4D97-AF65-F5344CB8AC3E}">
        <p14:creationId xmlns:p14="http://schemas.microsoft.com/office/powerpoint/2010/main" val="135424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3926" y="700393"/>
            <a:ext cx="11300133" cy="707886"/>
          </a:xfrm>
          <a:prstGeom prst="rect">
            <a:avLst/>
          </a:prstGeom>
          <a:noFill/>
        </p:spPr>
        <p:txBody>
          <a:bodyPr wrap="square" rtlCol="0">
            <a:spAutoFit/>
          </a:bodyPr>
          <a:lstStyle/>
          <a:p>
            <a:r>
              <a:rPr lang="en-US" sz="4000" dirty="0">
                <a:solidFill>
                  <a:srgbClr val="FFC000"/>
                </a:solidFill>
                <a:latin typeface="Times New Roman" panose="02020603050405020304" pitchFamily="18" charset="0"/>
                <a:cs typeface="Times New Roman" panose="02020603050405020304" pitchFamily="18" charset="0"/>
              </a:rPr>
              <a:t>So you ask, “How can my audience help?”</a:t>
            </a:r>
          </a:p>
        </p:txBody>
      </p:sp>
      <p:pic>
        <p:nvPicPr>
          <p:cNvPr id="2" name="Picture 1"/>
          <p:cNvPicPr>
            <a:picLocks noChangeAspect="1"/>
          </p:cNvPicPr>
          <p:nvPr/>
        </p:nvPicPr>
        <p:blipFill>
          <a:blip r:embed="rId2"/>
          <a:stretch>
            <a:fillRect/>
          </a:stretch>
        </p:blipFill>
        <p:spPr>
          <a:xfrm>
            <a:off x="737966" y="1515036"/>
            <a:ext cx="2791824" cy="4771621"/>
          </a:xfrm>
          <a:prstGeom prst="rect">
            <a:avLst/>
          </a:prstGeom>
        </p:spPr>
      </p:pic>
      <p:sp>
        <p:nvSpPr>
          <p:cNvPr id="5" name="TextBox 4"/>
          <p:cNvSpPr txBox="1"/>
          <p:nvPr/>
        </p:nvSpPr>
        <p:spPr>
          <a:xfrm>
            <a:off x="4406033" y="2559547"/>
            <a:ext cx="6208179" cy="954107"/>
          </a:xfrm>
          <a:prstGeom prst="rect">
            <a:avLst/>
          </a:prstGeom>
          <a:noFill/>
        </p:spPr>
        <p:txBody>
          <a:bodyPr wrap="square" rtlCol="0">
            <a:spAutoFit/>
          </a:bodyPr>
          <a:lstStyle/>
          <a:p>
            <a:r>
              <a:rPr lang="en-US" sz="28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Ask questions! Get them thinking. Draw them into participating, too!</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20</a:t>
            </a:fld>
            <a:r>
              <a:rPr lang="en-US"/>
              <a:t> of 43</a:t>
            </a:r>
            <a:endParaRPr lang="en-US" dirty="0"/>
          </a:p>
        </p:txBody>
      </p:sp>
    </p:spTree>
    <p:extLst>
      <p:ext uri="{BB962C8B-B14F-4D97-AF65-F5344CB8AC3E}">
        <p14:creationId xmlns:p14="http://schemas.microsoft.com/office/powerpoint/2010/main" val="170187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1140" y="494819"/>
            <a:ext cx="10453816" cy="769441"/>
          </a:xfrm>
          <a:prstGeom prst="rect">
            <a:avLst/>
          </a:prstGeom>
          <a:noFill/>
        </p:spPr>
        <p:txBody>
          <a:bodyPr wrap="square" rtlCol="0">
            <a:spAutoFit/>
          </a:bodyPr>
          <a:lstStyle/>
          <a:p>
            <a:r>
              <a:rPr lang="en-US" sz="44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Item 4 – Control your emotions.</a:t>
            </a:r>
          </a:p>
        </p:txBody>
      </p:sp>
      <p:pic>
        <p:nvPicPr>
          <p:cNvPr id="2" name="Picture 1"/>
          <p:cNvPicPr>
            <a:picLocks noChangeAspect="1"/>
          </p:cNvPicPr>
          <p:nvPr/>
        </p:nvPicPr>
        <p:blipFill>
          <a:blip r:embed="rId2"/>
          <a:stretch>
            <a:fillRect/>
          </a:stretch>
        </p:blipFill>
        <p:spPr>
          <a:xfrm>
            <a:off x="800100" y="1653428"/>
            <a:ext cx="2558079" cy="3689537"/>
          </a:xfrm>
          <a:prstGeom prst="rect">
            <a:avLst/>
          </a:prstGeom>
        </p:spPr>
      </p:pic>
      <p:pic>
        <p:nvPicPr>
          <p:cNvPr id="3" name="Picture 2"/>
          <p:cNvPicPr>
            <a:picLocks noChangeAspect="1"/>
          </p:cNvPicPr>
          <p:nvPr/>
        </p:nvPicPr>
        <p:blipFill>
          <a:blip r:embed="rId3"/>
          <a:stretch>
            <a:fillRect/>
          </a:stretch>
        </p:blipFill>
        <p:spPr>
          <a:xfrm>
            <a:off x="4194297" y="2397348"/>
            <a:ext cx="2873469" cy="3959002"/>
          </a:xfrm>
          <a:prstGeom prst="rect">
            <a:avLst/>
          </a:prstGeom>
        </p:spPr>
      </p:pic>
      <p:pic>
        <p:nvPicPr>
          <p:cNvPr id="5" name="Picture 4"/>
          <p:cNvPicPr>
            <a:picLocks noChangeAspect="1"/>
          </p:cNvPicPr>
          <p:nvPr/>
        </p:nvPicPr>
        <p:blipFill>
          <a:blip r:embed="rId4"/>
          <a:stretch>
            <a:fillRect/>
          </a:stretch>
        </p:blipFill>
        <p:spPr>
          <a:xfrm>
            <a:off x="7654178" y="1610565"/>
            <a:ext cx="3273798" cy="3259564"/>
          </a:xfrm>
          <a:prstGeom prst="rect">
            <a:avLst/>
          </a:prstGeom>
        </p:spPr>
      </p:pic>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21</a:t>
            </a:fld>
            <a:r>
              <a:rPr lang="en-US"/>
              <a:t> of 43</a:t>
            </a:r>
            <a:endParaRPr lang="en-US" dirty="0"/>
          </a:p>
        </p:txBody>
      </p:sp>
    </p:spTree>
    <p:extLst>
      <p:ext uri="{BB962C8B-B14F-4D97-AF65-F5344CB8AC3E}">
        <p14:creationId xmlns:p14="http://schemas.microsoft.com/office/powerpoint/2010/main" val="21186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973" y="560173"/>
            <a:ext cx="10453816" cy="1077218"/>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To control your emotions doesn’t mean that you don’t </a:t>
            </a:r>
            <a:r>
              <a:rPr lang="en-US" sz="3200" i="1" dirty="0">
                <a:solidFill>
                  <a:schemeClr val="accent6"/>
                </a:solidFill>
                <a:latin typeface="Times New Roman" panose="02020603050405020304" pitchFamily="18" charset="0"/>
                <a:cs typeface="Times New Roman" panose="02020603050405020304" pitchFamily="18" charset="0"/>
              </a:rPr>
              <a:t>feel</a:t>
            </a:r>
            <a:r>
              <a:rPr lang="en-US" sz="3200" dirty="0">
                <a:solidFill>
                  <a:schemeClr val="accent6"/>
                </a:solidFill>
                <a:latin typeface="Times New Roman" panose="02020603050405020304" pitchFamily="18" charset="0"/>
                <a:cs typeface="Times New Roman" panose="02020603050405020304" pitchFamily="18" charset="0"/>
              </a:rPr>
              <a:t> emotions. </a:t>
            </a:r>
          </a:p>
        </p:txBody>
      </p:sp>
      <p:sp>
        <p:nvSpPr>
          <p:cNvPr id="3" name="TextBox 2"/>
          <p:cNvSpPr txBox="1"/>
          <p:nvPr/>
        </p:nvSpPr>
        <p:spPr>
          <a:xfrm>
            <a:off x="864973" y="3295062"/>
            <a:ext cx="10453816" cy="1077218"/>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You’re standing in front of an audience, not walking through a minefield.</a:t>
            </a:r>
          </a:p>
        </p:txBody>
      </p:sp>
      <p:sp>
        <p:nvSpPr>
          <p:cNvPr id="2" name="Rectangle 1"/>
          <p:cNvSpPr/>
          <p:nvPr/>
        </p:nvSpPr>
        <p:spPr>
          <a:xfrm>
            <a:off x="864973" y="2262872"/>
            <a:ext cx="7322838" cy="584775"/>
          </a:xfrm>
          <a:prstGeom prst="rect">
            <a:avLst/>
          </a:prstGeom>
        </p:spPr>
        <p:txBody>
          <a:bodyPr wrap="none">
            <a:spAutoFit/>
          </a:bodyPr>
          <a:lstStyle/>
          <a:p>
            <a:r>
              <a:rPr lang="en-US" sz="3200" dirty="0">
                <a:solidFill>
                  <a:schemeClr val="accent6"/>
                </a:solidFill>
                <a:latin typeface="Times New Roman" panose="02020603050405020304" pitchFamily="18" charset="0"/>
                <a:cs typeface="Times New Roman" panose="02020603050405020304" pitchFamily="18" charset="0"/>
              </a:rPr>
              <a:t>It means that you keep them in perspective.</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22</a:t>
            </a:fld>
            <a:r>
              <a:rPr lang="en-US"/>
              <a:t> of 43</a:t>
            </a:r>
            <a:endParaRPr lang="en-US" dirty="0"/>
          </a:p>
        </p:txBody>
      </p:sp>
    </p:spTree>
    <p:extLst>
      <p:ext uri="{BB962C8B-B14F-4D97-AF65-F5344CB8AC3E}">
        <p14:creationId xmlns:p14="http://schemas.microsoft.com/office/powerpoint/2010/main" val="222430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3298" y="519789"/>
            <a:ext cx="4702109" cy="646331"/>
          </a:xfrm>
          <a:prstGeom prst="rect">
            <a:avLst/>
          </a:prstGeom>
          <a:noFill/>
        </p:spPr>
        <p:txBody>
          <a:bodyPr wrap="square" rtlCol="0">
            <a:spAutoFit/>
          </a:bodyPr>
          <a:lstStyle/>
          <a:p>
            <a:r>
              <a:rPr lang="en-US" sz="3600" dirty="0">
                <a:solidFill>
                  <a:srgbClr val="FFC000"/>
                </a:solidFill>
                <a:latin typeface="Times New Roman" panose="02020603050405020304" pitchFamily="18" charset="0"/>
                <a:cs typeface="Times New Roman" panose="02020603050405020304" pitchFamily="18" charset="0"/>
              </a:rPr>
              <a:t>Nobody’s perfect.</a:t>
            </a:r>
          </a:p>
        </p:txBody>
      </p:sp>
      <p:sp>
        <p:nvSpPr>
          <p:cNvPr id="3" name="TextBox 2"/>
          <p:cNvSpPr txBox="1"/>
          <p:nvPr/>
        </p:nvSpPr>
        <p:spPr>
          <a:xfrm>
            <a:off x="4764620" y="1435697"/>
            <a:ext cx="4406274" cy="1077218"/>
          </a:xfrm>
          <a:prstGeom prst="rect">
            <a:avLst/>
          </a:prstGeom>
          <a:noFill/>
        </p:spPr>
        <p:txBody>
          <a:bodyPr wrap="square" rtlCol="0">
            <a:spAutoFit/>
          </a:bodyPr>
          <a:lstStyle/>
          <a:p>
            <a:r>
              <a:rPr lang="en-US" sz="3200" dirty="0">
                <a:solidFill>
                  <a:srgbClr val="00B050"/>
                </a:solidFill>
                <a:latin typeface="Times New Roman" panose="02020603050405020304" pitchFamily="18" charset="0"/>
                <a:cs typeface="Times New Roman" panose="02020603050405020304" pitchFamily="18" charset="0"/>
              </a:rPr>
              <a:t>It’s okay to make a mistake.</a:t>
            </a:r>
          </a:p>
        </p:txBody>
      </p:sp>
      <p:sp>
        <p:nvSpPr>
          <p:cNvPr id="5" name="TextBox 4"/>
          <p:cNvSpPr txBox="1"/>
          <p:nvPr/>
        </p:nvSpPr>
        <p:spPr>
          <a:xfrm>
            <a:off x="4670612" y="3298977"/>
            <a:ext cx="7083238" cy="1077218"/>
          </a:xfrm>
          <a:prstGeom prst="rect">
            <a:avLst/>
          </a:prstGeom>
          <a:noFill/>
        </p:spPr>
        <p:txBody>
          <a:bodyPr wrap="square" rtlCol="0">
            <a:spAutoFit/>
          </a:bodyPr>
          <a:lstStyle/>
          <a:p>
            <a:r>
              <a:rPr lang="en-US" sz="3200" dirty="0">
                <a:solidFill>
                  <a:srgbClr val="FF00FF"/>
                </a:solidFill>
                <a:latin typeface="Times New Roman" panose="02020603050405020304" pitchFamily="18" charset="0"/>
                <a:cs typeface="Times New Roman" panose="02020603050405020304" pitchFamily="18" charset="0"/>
              </a:rPr>
              <a:t>In fact, if you do, the odds are pretty good that nobody but you will notice!</a:t>
            </a:r>
          </a:p>
        </p:txBody>
      </p:sp>
      <p:pic>
        <p:nvPicPr>
          <p:cNvPr id="2" name="Picture 1"/>
          <p:cNvPicPr>
            <a:picLocks noChangeAspect="1"/>
          </p:cNvPicPr>
          <p:nvPr/>
        </p:nvPicPr>
        <p:blipFill>
          <a:blip r:embed="rId2"/>
          <a:stretch>
            <a:fillRect/>
          </a:stretch>
        </p:blipFill>
        <p:spPr>
          <a:xfrm>
            <a:off x="847044" y="1435697"/>
            <a:ext cx="3260404" cy="4199843"/>
          </a:xfrm>
          <a:prstGeom prst="rect">
            <a:avLst/>
          </a:prstGeom>
        </p:spPr>
      </p:pic>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23</a:t>
            </a:fld>
            <a:r>
              <a:rPr lang="en-US"/>
              <a:t> of 43</a:t>
            </a:r>
            <a:endParaRPr lang="en-US" dirty="0"/>
          </a:p>
        </p:txBody>
      </p:sp>
    </p:spTree>
    <p:extLst>
      <p:ext uri="{BB962C8B-B14F-4D97-AF65-F5344CB8AC3E}">
        <p14:creationId xmlns:p14="http://schemas.microsoft.com/office/powerpoint/2010/main" val="152191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797" y="549703"/>
            <a:ext cx="10816039"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So use your passion. What you say may make your audience think. </a:t>
            </a:r>
          </a:p>
        </p:txBody>
      </p:sp>
      <p:sp>
        <p:nvSpPr>
          <p:cNvPr id="5" name="TextBox 4"/>
          <p:cNvSpPr txBox="1"/>
          <p:nvPr/>
        </p:nvSpPr>
        <p:spPr>
          <a:xfrm>
            <a:off x="789612" y="1689326"/>
            <a:ext cx="10816039"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How you say it will move them to action!  </a:t>
            </a:r>
          </a:p>
        </p:txBody>
      </p:sp>
      <p:sp>
        <p:nvSpPr>
          <p:cNvPr id="6" name="TextBox 5"/>
          <p:cNvSpPr txBox="1"/>
          <p:nvPr/>
        </p:nvSpPr>
        <p:spPr>
          <a:xfrm>
            <a:off x="789612" y="2570698"/>
            <a:ext cx="7258755" cy="1569660"/>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It’s like bouncing a ball against a wall – the energy that comes back to you depends on the energy you put into the throw.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909" y="3113024"/>
            <a:ext cx="4053840" cy="2907792"/>
          </a:xfrm>
          <a:prstGeom prst="rect">
            <a:avLst/>
          </a:prstGeom>
        </p:spPr>
      </p:pic>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24</a:t>
            </a:fld>
            <a:r>
              <a:rPr lang="en-US"/>
              <a:t> of 43</a:t>
            </a:r>
            <a:endParaRPr lang="en-US" dirty="0"/>
          </a:p>
        </p:txBody>
      </p:sp>
    </p:spTree>
    <p:extLst>
      <p:ext uri="{BB962C8B-B14F-4D97-AF65-F5344CB8AC3E}">
        <p14:creationId xmlns:p14="http://schemas.microsoft.com/office/powerpoint/2010/main" val="349334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92" y="757601"/>
            <a:ext cx="10453816"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And to control your emotions is to present yourself as confident.</a:t>
            </a:r>
          </a:p>
        </p:txBody>
      </p:sp>
      <p:pic>
        <p:nvPicPr>
          <p:cNvPr id="2" name="Picture 1"/>
          <p:cNvPicPr>
            <a:picLocks noChangeAspect="1"/>
          </p:cNvPicPr>
          <p:nvPr/>
        </p:nvPicPr>
        <p:blipFill>
          <a:blip r:embed="rId2"/>
          <a:stretch>
            <a:fillRect/>
          </a:stretch>
        </p:blipFill>
        <p:spPr>
          <a:xfrm>
            <a:off x="6226829" y="2166641"/>
            <a:ext cx="1743075" cy="3810000"/>
          </a:xfrm>
          <a:prstGeom prst="rect">
            <a:avLst/>
          </a:prstGeom>
        </p:spPr>
      </p:pic>
      <p:pic>
        <p:nvPicPr>
          <p:cNvPr id="5" name="Picture 4"/>
          <p:cNvPicPr>
            <a:picLocks noChangeAspect="1"/>
          </p:cNvPicPr>
          <p:nvPr/>
        </p:nvPicPr>
        <p:blipFill>
          <a:blip r:embed="rId3"/>
          <a:stretch>
            <a:fillRect/>
          </a:stretch>
        </p:blipFill>
        <p:spPr>
          <a:xfrm>
            <a:off x="2608169" y="2166641"/>
            <a:ext cx="2798130" cy="3810000"/>
          </a:xfrm>
          <a:prstGeom prst="rect">
            <a:avLst/>
          </a:prstGeom>
        </p:spPr>
      </p:pic>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25</a:t>
            </a:fld>
            <a:r>
              <a:rPr lang="en-US"/>
              <a:t> of 43</a:t>
            </a:r>
            <a:endParaRPr lang="en-US" dirty="0"/>
          </a:p>
        </p:txBody>
      </p:sp>
    </p:spTree>
    <p:extLst>
      <p:ext uri="{BB962C8B-B14F-4D97-AF65-F5344CB8AC3E}">
        <p14:creationId xmlns:p14="http://schemas.microsoft.com/office/powerpoint/2010/main" val="3428780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2714" y="505815"/>
            <a:ext cx="10453816" cy="769441"/>
          </a:xfrm>
          <a:prstGeom prst="rect">
            <a:avLst/>
          </a:prstGeom>
          <a:noFill/>
        </p:spPr>
        <p:txBody>
          <a:bodyPr wrap="square" rtlCol="0">
            <a:spAutoFit/>
          </a:bodyPr>
          <a:lstStyle/>
          <a:p>
            <a:r>
              <a:rPr lang="en-US" sz="44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Item 5 – Make eye contact.</a:t>
            </a:r>
          </a:p>
        </p:txBody>
      </p:sp>
      <p:pic>
        <p:nvPicPr>
          <p:cNvPr id="2" name="Picture 1"/>
          <p:cNvPicPr>
            <a:picLocks noChangeAspect="1"/>
          </p:cNvPicPr>
          <p:nvPr/>
        </p:nvPicPr>
        <p:blipFill>
          <a:blip r:embed="rId2"/>
          <a:stretch>
            <a:fillRect/>
          </a:stretch>
        </p:blipFill>
        <p:spPr>
          <a:xfrm>
            <a:off x="3594567" y="1275256"/>
            <a:ext cx="5016033" cy="5016033"/>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26</a:t>
            </a:fld>
            <a:r>
              <a:rPr lang="en-US"/>
              <a:t> of 43</a:t>
            </a:r>
            <a:endParaRPr lang="en-US" dirty="0"/>
          </a:p>
        </p:txBody>
      </p:sp>
    </p:spTree>
    <p:extLst>
      <p:ext uri="{BB962C8B-B14F-4D97-AF65-F5344CB8AC3E}">
        <p14:creationId xmlns:p14="http://schemas.microsoft.com/office/powerpoint/2010/main" val="4183391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3608" y="939469"/>
            <a:ext cx="10453816" cy="523220"/>
          </a:xfrm>
          <a:prstGeom prst="rect">
            <a:avLst/>
          </a:prstGeom>
          <a:noFill/>
        </p:spPr>
        <p:txBody>
          <a:bodyPr wrap="square" rtlCol="0">
            <a:spAutoFit/>
          </a:bodyPr>
          <a:lstStyle/>
          <a:p>
            <a:r>
              <a:rPr lang="en-US" sz="2800" dirty="0">
                <a:solidFill>
                  <a:schemeClr val="accent6"/>
                </a:solidFill>
                <a:latin typeface="Times New Roman" panose="02020603050405020304" pitchFamily="18" charset="0"/>
                <a:cs typeface="Times New Roman" panose="02020603050405020304" pitchFamily="18" charset="0"/>
              </a:rPr>
              <a:t>Your audience is there to listen to </a:t>
            </a:r>
            <a:r>
              <a:rPr lang="en-US" sz="2800" u="sng" dirty="0">
                <a:solidFill>
                  <a:schemeClr val="accent6"/>
                </a:solidFill>
                <a:latin typeface="Times New Roman" panose="02020603050405020304" pitchFamily="18" charset="0"/>
                <a:cs typeface="Times New Roman" panose="02020603050405020304" pitchFamily="18" charset="0"/>
              </a:rPr>
              <a:t>YOU</a:t>
            </a:r>
            <a:r>
              <a:rPr lang="en-US" sz="28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extBox 2"/>
          <p:cNvSpPr txBox="1"/>
          <p:nvPr/>
        </p:nvSpPr>
        <p:spPr>
          <a:xfrm>
            <a:off x="703608" y="1810756"/>
            <a:ext cx="5688227" cy="523220"/>
          </a:xfrm>
          <a:prstGeom prst="rect">
            <a:avLst/>
          </a:prstGeom>
          <a:noFill/>
        </p:spPr>
        <p:txBody>
          <a:bodyPr wrap="square" rtlCol="0">
            <a:spAutoFit/>
          </a:bodyPr>
          <a:lstStyle/>
          <a:p>
            <a:r>
              <a:rPr lang="en-US" sz="2800" dirty="0">
                <a:solidFill>
                  <a:schemeClr val="accent6"/>
                </a:solidFill>
                <a:latin typeface="Times New Roman" panose="02020603050405020304" pitchFamily="18" charset="0"/>
                <a:cs typeface="Times New Roman" panose="02020603050405020304" pitchFamily="18" charset="0"/>
              </a:rPr>
              <a:t>YOU are in control.</a:t>
            </a:r>
          </a:p>
        </p:txBody>
      </p:sp>
      <p:sp>
        <p:nvSpPr>
          <p:cNvPr id="5" name="TextBox 4"/>
          <p:cNvSpPr txBox="1"/>
          <p:nvPr/>
        </p:nvSpPr>
        <p:spPr>
          <a:xfrm>
            <a:off x="703608" y="3159271"/>
            <a:ext cx="9265145" cy="584775"/>
          </a:xfrm>
          <a:prstGeom prst="rect">
            <a:avLst/>
          </a:prstGeom>
          <a:noFill/>
        </p:spPr>
        <p:txBody>
          <a:bodyPr wrap="square" rtlCol="0">
            <a:spAutoFit/>
          </a:bodyPr>
          <a:lstStyle/>
          <a:p>
            <a:r>
              <a:rPr lang="en-US" sz="3200" dirty="0">
                <a:solidFill>
                  <a:schemeClr val="tx2">
                    <a:lumMod val="75000"/>
                  </a:schemeClr>
                </a:solidFill>
                <a:latin typeface="Times New Roman" panose="02020603050405020304" pitchFamily="18" charset="0"/>
                <a:cs typeface="Times New Roman" panose="02020603050405020304" pitchFamily="18" charset="0"/>
              </a:rPr>
              <a:t>Look at your audience. </a:t>
            </a:r>
          </a:p>
        </p:txBody>
      </p:sp>
      <p:sp>
        <p:nvSpPr>
          <p:cNvPr id="6" name="TextBox 5"/>
          <p:cNvSpPr txBox="1"/>
          <p:nvPr/>
        </p:nvSpPr>
        <p:spPr>
          <a:xfrm>
            <a:off x="703608" y="4269172"/>
            <a:ext cx="10453816"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If you need to pick out one or two friends to make eye contact with, that’s okay.</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27</a:t>
            </a:fld>
            <a:r>
              <a:rPr lang="en-US"/>
              <a:t> of 43</a:t>
            </a:r>
            <a:endParaRPr lang="en-US" dirty="0"/>
          </a:p>
        </p:txBody>
      </p:sp>
    </p:spTree>
    <p:extLst>
      <p:ext uri="{BB962C8B-B14F-4D97-AF65-F5344CB8AC3E}">
        <p14:creationId xmlns:p14="http://schemas.microsoft.com/office/powerpoint/2010/main" val="160522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2735" y="806976"/>
            <a:ext cx="11237379" cy="1077218"/>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Look around. “Listen” with your eyes. Make sure your audience is listening and understanding.</a:t>
            </a:r>
          </a:p>
        </p:txBody>
      </p:sp>
      <p:sp>
        <p:nvSpPr>
          <p:cNvPr id="5" name="TextBox 4"/>
          <p:cNvSpPr txBox="1"/>
          <p:nvPr/>
        </p:nvSpPr>
        <p:spPr>
          <a:xfrm>
            <a:off x="712735" y="2518268"/>
            <a:ext cx="10251262" cy="1077218"/>
          </a:xfrm>
          <a:prstGeom prst="rect">
            <a:avLst/>
          </a:prstGeom>
          <a:noFill/>
        </p:spPr>
        <p:txBody>
          <a:bodyPr wrap="square" rtlCol="0">
            <a:spAutoFit/>
          </a:bodyPr>
          <a:lstStyle/>
          <a:p>
            <a:r>
              <a:rPr lang="en-US" sz="3200" dirty="0">
                <a:solidFill>
                  <a:schemeClr val="tx1">
                    <a:lumMod val="8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If not, you might have to take an extra moment to explain something. </a:t>
            </a:r>
          </a:p>
        </p:txBody>
      </p:sp>
      <p:sp>
        <p:nvSpPr>
          <p:cNvPr id="6" name="TextBox 5"/>
          <p:cNvSpPr txBox="1"/>
          <p:nvPr/>
        </p:nvSpPr>
        <p:spPr>
          <a:xfrm>
            <a:off x="712735" y="4186525"/>
            <a:ext cx="10251262" cy="830997"/>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Or perhaps they need a change-of-pace</a:t>
            </a:r>
            <a:r>
              <a:rPr lang="en-US" sz="4800" dirty="0">
                <a:solidFill>
                  <a:schemeClr val="tx2"/>
                </a:solidFill>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39117A1A-EA88-4FD4-92AF-74917D457603}"/>
              </a:ext>
            </a:extLst>
          </p:cNvPr>
          <p:cNvSpPr txBox="1"/>
          <p:nvPr/>
        </p:nvSpPr>
        <p:spPr>
          <a:xfrm>
            <a:off x="712735" y="4940578"/>
            <a:ext cx="10251262"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Raise your voice. Lower your voice. Vary the pace of your talk.</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28</a:t>
            </a:fld>
            <a:r>
              <a:rPr lang="en-US"/>
              <a:t> of 43</a:t>
            </a:r>
            <a:endParaRPr lang="en-US" dirty="0"/>
          </a:p>
        </p:txBody>
      </p:sp>
    </p:spTree>
    <p:extLst>
      <p:ext uri="{BB962C8B-B14F-4D97-AF65-F5344CB8AC3E}">
        <p14:creationId xmlns:p14="http://schemas.microsoft.com/office/powerpoint/2010/main" val="875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3401" y="773197"/>
            <a:ext cx="10565025"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Remember, if you’re not paying attention to them, they’re probably not paying attention to you, either!</a:t>
            </a:r>
          </a:p>
        </p:txBody>
      </p:sp>
      <p:pic>
        <p:nvPicPr>
          <p:cNvPr id="2" name="Picture 1"/>
          <p:cNvPicPr>
            <a:picLocks noChangeAspect="1"/>
          </p:cNvPicPr>
          <p:nvPr/>
        </p:nvPicPr>
        <p:blipFill>
          <a:blip r:embed="rId2"/>
          <a:stretch>
            <a:fillRect/>
          </a:stretch>
        </p:blipFill>
        <p:spPr>
          <a:xfrm>
            <a:off x="5105400" y="2078507"/>
            <a:ext cx="5715000" cy="3810000"/>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29</a:t>
            </a:fld>
            <a:r>
              <a:rPr lang="en-US"/>
              <a:t> of 43</a:t>
            </a:r>
            <a:endParaRPr lang="en-US" dirty="0"/>
          </a:p>
        </p:txBody>
      </p:sp>
    </p:spTree>
    <p:extLst>
      <p:ext uri="{BB962C8B-B14F-4D97-AF65-F5344CB8AC3E}">
        <p14:creationId xmlns:p14="http://schemas.microsoft.com/office/powerpoint/2010/main" val="316018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9414" y="662534"/>
            <a:ext cx="8072839" cy="1077218"/>
          </a:xfrm>
          <a:prstGeom prst="rect">
            <a:avLst/>
          </a:prstGeom>
          <a:noFill/>
        </p:spPr>
        <p:txBody>
          <a:bodyPr wrap="square" rtlCol="0">
            <a:spAutoFit/>
          </a:bodyPr>
          <a:lstStyle/>
          <a:p>
            <a:r>
              <a:rPr lang="en-US" sz="3200" dirty="0">
                <a:solidFill>
                  <a:srgbClr val="FFC000"/>
                </a:solidFill>
                <a:latin typeface="Times New Roman" panose="02020603050405020304" pitchFamily="18" charset="0"/>
                <a:cs typeface="Times New Roman" panose="02020603050405020304" pitchFamily="18" charset="0"/>
              </a:rPr>
              <a:t>None of us are born knowing how to make presentations.</a:t>
            </a:r>
          </a:p>
        </p:txBody>
      </p:sp>
      <p:sp>
        <p:nvSpPr>
          <p:cNvPr id="3" name="TextBox 2"/>
          <p:cNvSpPr txBox="1"/>
          <p:nvPr/>
        </p:nvSpPr>
        <p:spPr>
          <a:xfrm>
            <a:off x="8505675" y="2269375"/>
            <a:ext cx="3160179" cy="304698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And few of us are naturally comfortable standing in front of a class, much less a big crowd!</a:t>
            </a:r>
          </a:p>
        </p:txBody>
      </p:sp>
      <p:pic>
        <p:nvPicPr>
          <p:cNvPr id="2" name="Picture 1"/>
          <p:cNvPicPr>
            <a:picLocks noChangeAspect="1"/>
          </p:cNvPicPr>
          <p:nvPr/>
        </p:nvPicPr>
        <p:blipFill>
          <a:blip r:embed="rId2"/>
          <a:stretch>
            <a:fillRect/>
          </a:stretch>
        </p:blipFill>
        <p:spPr>
          <a:xfrm>
            <a:off x="822960" y="2142564"/>
            <a:ext cx="7151490" cy="3871072"/>
          </a:xfrm>
          <a:prstGeom prst="rect">
            <a:avLst/>
          </a:prstGeom>
        </p:spPr>
      </p:pic>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a:t>
            </a:fld>
            <a:r>
              <a:rPr lang="en-US"/>
              <a:t> of 43</a:t>
            </a:r>
            <a:endParaRPr lang="en-US" dirty="0"/>
          </a:p>
        </p:txBody>
      </p:sp>
    </p:spTree>
    <p:extLst>
      <p:ext uri="{BB962C8B-B14F-4D97-AF65-F5344CB8AC3E}">
        <p14:creationId xmlns:p14="http://schemas.microsoft.com/office/powerpoint/2010/main" val="22791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973" y="560173"/>
            <a:ext cx="10453816" cy="646331"/>
          </a:xfrm>
          <a:prstGeom prst="rect">
            <a:avLst/>
          </a:prstGeom>
          <a:noFill/>
        </p:spPr>
        <p:txBody>
          <a:bodyPr wrap="square" rtlCol="0">
            <a:spAutoFit/>
          </a:bodyPr>
          <a:lstStyle/>
          <a:p>
            <a:r>
              <a:rPr lang="en-US" sz="3600" dirty="0">
                <a:solidFill>
                  <a:schemeClr val="accent6"/>
                </a:solidFill>
                <a:latin typeface="Times New Roman" panose="02020603050405020304" pitchFamily="18" charset="0"/>
                <a:cs typeface="Times New Roman" panose="02020603050405020304" pitchFamily="18" charset="0"/>
              </a:rPr>
              <a:t>Item 6 – Use all of your voice.</a:t>
            </a:r>
          </a:p>
        </p:txBody>
      </p:sp>
      <p:pic>
        <p:nvPicPr>
          <p:cNvPr id="2" name="Picture 1"/>
          <p:cNvPicPr>
            <a:picLocks noChangeAspect="1"/>
          </p:cNvPicPr>
          <p:nvPr/>
        </p:nvPicPr>
        <p:blipFill>
          <a:blip r:embed="rId2"/>
          <a:stretch>
            <a:fillRect/>
          </a:stretch>
        </p:blipFill>
        <p:spPr>
          <a:xfrm>
            <a:off x="1001245" y="1682282"/>
            <a:ext cx="4667250" cy="4371975"/>
          </a:xfrm>
          <a:prstGeom prst="rect">
            <a:avLst/>
          </a:prstGeom>
        </p:spPr>
      </p:pic>
      <p:sp>
        <p:nvSpPr>
          <p:cNvPr id="5" name="TextBox 4"/>
          <p:cNvSpPr txBox="1"/>
          <p:nvPr/>
        </p:nvSpPr>
        <p:spPr>
          <a:xfrm>
            <a:off x="5668495" y="2207724"/>
            <a:ext cx="6298275"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Think of your message as </a:t>
            </a:r>
            <a:r>
              <a:rPr lang="en-US" sz="3600" i="1" dirty="0">
                <a:latin typeface="Times New Roman" panose="02020603050405020304" pitchFamily="18" charset="0"/>
                <a:cs typeface="Times New Roman" panose="02020603050405020304" pitchFamily="18" charset="0"/>
              </a:rPr>
              <a:t>music</a:t>
            </a:r>
            <a:r>
              <a:rPr lang="en-US" sz="3600" dirty="0">
                <a:latin typeface="Times New Roman" panose="02020603050405020304" pitchFamily="18" charset="0"/>
                <a:cs typeface="Times New Roman" panose="02020603050405020304" pitchFamily="18" charset="0"/>
              </a:rPr>
              <a:t>.</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30</a:t>
            </a:fld>
            <a:r>
              <a:rPr lang="en-US"/>
              <a:t> of 43</a:t>
            </a:r>
            <a:endParaRPr lang="en-US" dirty="0"/>
          </a:p>
        </p:txBody>
      </p:sp>
    </p:spTree>
    <p:extLst>
      <p:ext uri="{BB962C8B-B14F-4D97-AF65-F5344CB8AC3E}">
        <p14:creationId xmlns:p14="http://schemas.microsoft.com/office/powerpoint/2010/main" val="374772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611" y="730013"/>
            <a:ext cx="11327027"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You’ll want to vary your volume, your modulation, and your speaking speed. </a:t>
            </a:r>
          </a:p>
        </p:txBody>
      </p:sp>
      <p:sp>
        <p:nvSpPr>
          <p:cNvPr id="3" name="TextBox 2"/>
          <p:cNvSpPr txBox="1"/>
          <p:nvPr/>
        </p:nvSpPr>
        <p:spPr>
          <a:xfrm>
            <a:off x="725611" y="2324632"/>
            <a:ext cx="10893137"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There are even times when it’s appropriate to </a:t>
            </a:r>
            <a:r>
              <a:rPr lang="en-US" sz="3200" b="1" dirty="0">
                <a:solidFill>
                  <a:schemeClr val="tx2"/>
                </a:solidFill>
                <a:latin typeface="Times New Roman" panose="02020603050405020304" pitchFamily="18" charset="0"/>
                <a:cs typeface="Times New Roman" panose="02020603050405020304" pitchFamily="18" charset="0"/>
              </a:rPr>
              <a:t>stop</a:t>
            </a:r>
            <a:r>
              <a:rPr lang="en-US" sz="3200" dirty="0">
                <a:solidFill>
                  <a:schemeClr val="tx2"/>
                </a:solidFill>
                <a:latin typeface="Times New Roman" panose="02020603050405020304" pitchFamily="18" charset="0"/>
                <a:cs typeface="Times New Roman" panose="02020603050405020304" pitchFamily="18" charset="0"/>
              </a:rPr>
              <a:t> altogether. </a:t>
            </a:r>
          </a:p>
        </p:txBody>
      </p:sp>
      <p:sp>
        <p:nvSpPr>
          <p:cNvPr id="5" name="TextBox 4"/>
          <p:cNvSpPr txBox="1"/>
          <p:nvPr/>
        </p:nvSpPr>
        <p:spPr>
          <a:xfrm>
            <a:off x="873528" y="4019897"/>
            <a:ext cx="10498284"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A good pause can speak volumes. It also allows your audience to digest what you just said. </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31</a:t>
            </a:fld>
            <a:r>
              <a:rPr lang="en-US"/>
              <a:t> of 43</a:t>
            </a:r>
            <a:endParaRPr lang="en-US" dirty="0"/>
          </a:p>
        </p:txBody>
      </p:sp>
    </p:spTree>
    <p:extLst>
      <p:ext uri="{BB962C8B-B14F-4D97-AF65-F5344CB8AC3E}">
        <p14:creationId xmlns:p14="http://schemas.microsoft.com/office/powerpoint/2010/main" val="3853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1534" y="926586"/>
            <a:ext cx="3698062" cy="2554545"/>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Listen to this speaker and see how he uses his voice to evoke a response from the crowd.</a:t>
            </a:r>
          </a:p>
        </p:txBody>
      </p:sp>
      <p:pic>
        <p:nvPicPr>
          <p:cNvPr id="3" name="Martin Luther King's Last Speech׃ “I've Been To The Mountain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7389" y="783409"/>
            <a:ext cx="6329468" cy="5021748"/>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32</a:t>
            </a:fld>
            <a:r>
              <a:rPr lang="en-US"/>
              <a:t> of 43</a:t>
            </a:r>
            <a:endParaRPr lang="en-US" dirty="0"/>
          </a:p>
        </p:txBody>
      </p:sp>
    </p:spTree>
    <p:extLst>
      <p:ext uri="{BB962C8B-B14F-4D97-AF65-F5344CB8AC3E}">
        <p14:creationId xmlns:p14="http://schemas.microsoft.com/office/powerpoint/2010/main" val="4160106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5221" y="1129048"/>
            <a:ext cx="10453816"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You don’t have to speak like Martin Luther King to make a good grade in this class. </a:t>
            </a:r>
          </a:p>
        </p:txBody>
      </p:sp>
      <p:sp>
        <p:nvSpPr>
          <p:cNvPr id="3" name="TextBox 2"/>
          <p:cNvSpPr txBox="1"/>
          <p:nvPr/>
        </p:nvSpPr>
        <p:spPr>
          <a:xfrm>
            <a:off x="864973" y="3097185"/>
            <a:ext cx="10453816" cy="255454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But speaking persuasively will help you in many ways throughout your life. </a:t>
            </a:r>
            <a:endParaRPr lang="en-US" sz="3200" dirty="0" smtClean="0">
              <a:solidFill>
                <a:schemeClr val="tx2"/>
              </a:solidFill>
              <a:latin typeface="Times New Roman" panose="02020603050405020304" pitchFamily="18" charset="0"/>
              <a:cs typeface="Times New Roman" panose="02020603050405020304" pitchFamily="18" charset="0"/>
            </a:endParaRPr>
          </a:p>
          <a:p>
            <a:r>
              <a:rPr lang="en-US" sz="3200" dirty="0">
                <a:solidFill>
                  <a:schemeClr val="tx2"/>
                </a:solidFill>
                <a:latin typeface="Times New Roman" panose="02020603050405020304" pitchFamily="18" charset="0"/>
                <a:cs typeface="Times New Roman" panose="02020603050405020304" pitchFamily="18" charset="0"/>
              </a:rPr>
              <a:t>Job interviews? Performance reviews? Consumer complaints? A court appearance? Buying a house? A hot date?  </a:t>
            </a:r>
          </a:p>
          <a:p>
            <a:endParaRPr lang="en-US" sz="3200" dirty="0">
              <a:solidFill>
                <a:schemeClr val="tx2"/>
              </a:solidFill>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33</a:t>
            </a:fld>
            <a:r>
              <a:rPr lang="en-US"/>
              <a:t> of 43</a:t>
            </a:r>
            <a:endParaRPr lang="en-US" dirty="0"/>
          </a:p>
        </p:txBody>
      </p:sp>
    </p:spTree>
    <p:extLst>
      <p:ext uri="{BB962C8B-B14F-4D97-AF65-F5344CB8AC3E}">
        <p14:creationId xmlns:p14="http://schemas.microsoft.com/office/powerpoint/2010/main" val="26057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9896" y="656502"/>
            <a:ext cx="10453816" cy="646331"/>
          </a:xfrm>
          <a:prstGeom prst="rect">
            <a:avLst/>
          </a:prstGeom>
          <a:noFill/>
        </p:spPr>
        <p:txBody>
          <a:bodyPr wrap="square" rtlCol="0">
            <a:spAutoFit/>
          </a:bodyPr>
          <a:lstStyle/>
          <a:p>
            <a:r>
              <a:rPr lang="en-US" sz="3600" dirty="0">
                <a:solidFill>
                  <a:schemeClr val="tx2"/>
                </a:solidFill>
                <a:latin typeface="Times New Roman" panose="02020603050405020304" pitchFamily="18" charset="0"/>
                <a:cs typeface="Times New Roman" panose="02020603050405020304" pitchFamily="18" charset="0"/>
              </a:rPr>
              <a:t>Item 7 – </a:t>
            </a:r>
            <a:r>
              <a:rPr lang="en-US" sz="3600" i="1" dirty="0">
                <a:solidFill>
                  <a:schemeClr val="tx2"/>
                </a:solidFill>
                <a:latin typeface="Times New Roman" panose="02020603050405020304" pitchFamily="18" charset="0"/>
                <a:cs typeface="Times New Roman" panose="02020603050405020304" pitchFamily="18" charset="0"/>
              </a:rPr>
              <a:t>Emphasize</a:t>
            </a:r>
            <a:r>
              <a:rPr lang="en-US" sz="3600" dirty="0">
                <a:solidFill>
                  <a:schemeClr val="tx2"/>
                </a:solidFill>
                <a:latin typeface="Times New Roman" panose="02020603050405020304" pitchFamily="18" charset="0"/>
                <a:cs typeface="Times New Roman" panose="02020603050405020304" pitchFamily="18" charset="0"/>
              </a:rPr>
              <a:t> the right words.</a:t>
            </a:r>
          </a:p>
        </p:txBody>
      </p:sp>
      <p:sp>
        <p:nvSpPr>
          <p:cNvPr id="3" name="TextBox 2"/>
          <p:cNvSpPr txBox="1"/>
          <p:nvPr/>
        </p:nvSpPr>
        <p:spPr>
          <a:xfrm>
            <a:off x="839896" y="3628245"/>
            <a:ext cx="10829486"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So when you use your voice to emphasize, make sure that you are emphasizing an important word or phrase. </a:t>
            </a:r>
          </a:p>
        </p:txBody>
      </p:sp>
      <p:sp>
        <p:nvSpPr>
          <p:cNvPr id="5" name="TextBox 4"/>
          <p:cNvSpPr txBox="1"/>
          <p:nvPr/>
        </p:nvSpPr>
        <p:spPr>
          <a:xfrm>
            <a:off x="839896" y="1926930"/>
            <a:ext cx="11084980"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To</a:t>
            </a:r>
            <a:r>
              <a:rPr lang="en-US" sz="3200" dirty="0">
                <a:solidFill>
                  <a:schemeClr val="accent6"/>
                </a:solidFill>
                <a:latin typeface="Times New Roman" panose="02020603050405020304" pitchFamily="18" charset="0"/>
                <a:cs typeface="Times New Roman" panose="02020603050405020304" pitchFamily="18" charset="0"/>
              </a:rPr>
              <a:t> </a:t>
            </a:r>
            <a:r>
              <a:rPr lang="en-US" sz="3200" i="1" dirty="0">
                <a:solidFill>
                  <a:srgbClr val="FF0000"/>
                </a:solidFill>
                <a:latin typeface="Times New Roman" panose="02020603050405020304" pitchFamily="18" charset="0"/>
                <a:cs typeface="Times New Roman" panose="02020603050405020304" pitchFamily="18" charset="0"/>
              </a:rPr>
              <a:t>emphasize</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is to draw attention to your main ideas – not some random word or sentence.</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34</a:t>
            </a:fld>
            <a:r>
              <a:rPr lang="en-US"/>
              <a:t> of 43</a:t>
            </a:r>
            <a:endParaRPr lang="en-US" dirty="0"/>
          </a:p>
        </p:txBody>
      </p:sp>
    </p:spTree>
    <p:extLst>
      <p:ext uri="{BB962C8B-B14F-4D97-AF65-F5344CB8AC3E}">
        <p14:creationId xmlns:p14="http://schemas.microsoft.com/office/powerpoint/2010/main" val="5418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8432" y="471647"/>
            <a:ext cx="6674345" cy="830997"/>
          </a:xfrm>
          <a:prstGeom prst="rect">
            <a:avLst/>
          </a:prstGeom>
          <a:noFill/>
        </p:spPr>
        <p:txBody>
          <a:bodyPr wrap="square" rtlCol="0">
            <a:spAutoFit/>
          </a:bodyPr>
          <a:lstStyle/>
          <a:p>
            <a:r>
              <a:rPr lang="en-US" sz="48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Item 8 – Speak clearly!</a:t>
            </a:r>
          </a:p>
        </p:txBody>
      </p:sp>
      <p:pic>
        <p:nvPicPr>
          <p:cNvPr id="2" name="Picture 1"/>
          <p:cNvPicPr>
            <a:picLocks noChangeAspect="1"/>
          </p:cNvPicPr>
          <p:nvPr/>
        </p:nvPicPr>
        <p:blipFill>
          <a:blip r:embed="rId2"/>
          <a:stretch>
            <a:fillRect/>
          </a:stretch>
        </p:blipFill>
        <p:spPr>
          <a:xfrm>
            <a:off x="6200215" y="1614769"/>
            <a:ext cx="4530538" cy="4530538"/>
          </a:xfrm>
          <a:prstGeom prst="rect">
            <a:avLst/>
          </a:prstGeom>
        </p:spPr>
      </p:pic>
      <p:sp>
        <p:nvSpPr>
          <p:cNvPr id="5" name="TextBox 4"/>
          <p:cNvSpPr txBox="1"/>
          <p:nvPr/>
        </p:nvSpPr>
        <p:spPr>
          <a:xfrm>
            <a:off x="748432" y="1672564"/>
            <a:ext cx="4988980" cy="1200329"/>
          </a:xfrm>
          <a:prstGeom prst="rect">
            <a:avLst/>
          </a:prstGeom>
          <a:noFill/>
        </p:spPr>
        <p:txBody>
          <a:bodyPr wrap="square" rtlCol="0">
            <a:spAutoFit/>
          </a:bodyPr>
          <a:lstStyle/>
          <a:p>
            <a:r>
              <a:rPr lang="en-US" sz="3600" u="sng" dirty="0">
                <a:solidFill>
                  <a:schemeClr val="tx2">
                    <a:lumMod val="75000"/>
                  </a:schemeClr>
                </a:solidFill>
                <a:latin typeface="Times New Roman" panose="02020603050405020304" pitchFamily="18" charset="0"/>
                <a:cs typeface="Times New Roman" panose="02020603050405020304" pitchFamily="18" charset="0"/>
              </a:rPr>
              <a:t>Everyone</a:t>
            </a:r>
            <a:r>
              <a:rPr lang="en-US" sz="3600" dirty="0">
                <a:solidFill>
                  <a:schemeClr val="tx2">
                    <a:lumMod val="75000"/>
                  </a:schemeClr>
                </a:solidFill>
                <a:latin typeface="Times New Roman" panose="02020603050405020304" pitchFamily="18" charset="0"/>
                <a:cs typeface="Times New Roman" panose="02020603050405020304" pitchFamily="18" charset="0"/>
              </a:rPr>
              <a:t> speaks with an accent.</a:t>
            </a:r>
          </a:p>
        </p:txBody>
      </p:sp>
      <p:sp>
        <p:nvSpPr>
          <p:cNvPr id="6" name="TextBox 5"/>
          <p:cNvSpPr txBox="1"/>
          <p:nvPr/>
        </p:nvSpPr>
        <p:spPr>
          <a:xfrm>
            <a:off x="748432" y="3242814"/>
            <a:ext cx="4988980" cy="1569660"/>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English language learners have to pay </a:t>
            </a:r>
            <a:r>
              <a:rPr lang="en-US" sz="3200" u="sng" dirty="0">
                <a:solidFill>
                  <a:schemeClr val="tx2"/>
                </a:solidFill>
                <a:latin typeface="Times New Roman" panose="02020603050405020304" pitchFamily="18" charset="0"/>
                <a:cs typeface="Times New Roman" panose="02020603050405020304" pitchFamily="18" charset="0"/>
              </a:rPr>
              <a:t>special</a:t>
            </a:r>
            <a:r>
              <a:rPr lang="en-US" sz="3200" dirty="0">
                <a:solidFill>
                  <a:schemeClr val="tx2"/>
                </a:solidFill>
                <a:latin typeface="Times New Roman" panose="02020603050405020304" pitchFamily="18" charset="0"/>
                <a:cs typeface="Times New Roman" panose="02020603050405020304" pitchFamily="18" charset="0"/>
              </a:rPr>
              <a:t> attention to this. </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35</a:t>
            </a:fld>
            <a:r>
              <a:rPr lang="en-US"/>
              <a:t> of 43</a:t>
            </a:r>
            <a:endParaRPr lang="en-US" dirty="0"/>
          </a:p>
        </p:txBody>
      </p:sp>
    </p:spTree>
    <p:extLst>
      <p:ext uri="{BB962C8B-B14F-4D97-AF65-F5344CB8AC3E}">
        <p14:creationId xmlns:p14="http://schemas.microsoft.com/office/powerpoint/2010/main" val="36782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80125" y="613961"/>
            <a:ext cx="5304050" cy="2062103"/>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No matter how great your ideas are, your message is lost if you cannot communicate it clearly!</a:t>
            </a:r>
          </a:p>
        </p:txBody>
      </p:sp>
      <p:pic>
        <p:nvPicPr>
          <p:cNvPr id="2" name="Picture 1"/>
          <p:cNvPicPr>
            <a:picLocks noChangeAspect="1"/>
          </p:cNvPicPr>
          <p:nvPr/>
        </p:nvPicPr>
        <p:blipFill>
          <a:blip r:embed="rId2"/>
          <a:stretch>
            <a:fillRect/>
          </a:stretch>
        </p:blipFill>
        <p:spPr>
          <a:xfrm>
            <a:off x="6526304" y="430030"/>
            <a:ext cx="3723155" cy="6017834"/>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36</a:t>
            </a:fld>
            <a:r>
              <a:rPr lang="en-US"/>
              <a:t> of 43</a:t>
            </a:r>
            <a:endParaRPr lang="en-US" dirty="0"/>
          </a:p>
        </p:txBody>
      </p:sp>
    </p:spTree>
    <p:extLst>
      <p:ext uri="{BB962C8B-B14F-4D97-AF65-F5344CB8AC3E}">
        <p14:creationId xmlns:p14="http://schemas.microsoft.com/office/powerpoint/2010/main" val="1147274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4586" y="1089389"/>
            <a:ext cx="11004298" cy="1077218"/>
          </a:xfrm>
          <a:prstGeom prst="rect">
            <a:avLst/>
          </a:prstGeom>
          <a:noFill/>
        </p:spPr>
        <p:txBody>
          <a:bodyPr wrap="square" rtlCol="0">
            <a:spAutoFit/>
          </a:bodyPr>
          <a:lstStyle/>
          <a:p>
            <a:r>
              <a:rPr lang="en-US" sz="3200" dirty="0">
                <a:solidFill>
                  <a:schemeClr val="accent6"/>
                </a:solidFill>
                <a:latin typeface="Times New Roman" panose="02020603050405020304" pitchFamily="18" charset="0"/>
                <a:cs typeface="Times New Roman" panose="02020603050405020304" pitchFamily="18" charset="0"/>
              </a:rPr>
              <a:t>So remember to </a:t>
            </a:r>
            <a:r>
              <a:rPr lang="en-US" sz="3200" i="1" dirty="0">
                <a:solidFill>
                  <a:schemeClr val="tx2"/>
                </a:solidFill>
                <a:latin typeface="Times New Roman" panose="02020603050405020304" pitchFamily="18" charset="0"/>
                <a:cs typeface="Times New Roman" panose="02020603050405020304" pitchFamily="18" charset="0"/>
              </a:rPr>
              <a:t>slow down</a:t>
            </a:r>
            <a:r>
              <a:rPr lang="en-US" sz="3200" i="1" dirty="0">
                <a:solidFill>
                  <a:srgbClr val="FFFF00"/>
                </a:solidFill>
                <a:latin typeface="Times New Roman" panose="02020603050405020304" pitchFamily="18" charset="0"/>
                <a:cs typeface="Times New Roman" panose="02020603050405020304" pitchFamily="18" charset="0"/>
              </a:rPr>
              <a:t> </a:t>
            </a:r>
            <a:r>
              <a:rPr lang="en-US" sz="3200" dirty="0">
                <a:solidFill>
                  <a:schemeClr val="accent6"/>
                </a:solidFill>
                <a:latin typeface="Times New Roman" panose="02020603050405020304" pitchFamily="18" charset="0"/>
                <a:cs typeface="Times New Roman" panose="02020603050405020304" pitchFamily="18" charset="0"/>
              </a:rPr>
              <a:t>and </a:t>
            </a:r>
            <a:r>
              <a:rPr lang="en-US" sz="3200" i="1" dirty="0">
                <a:solidFill>
                  <a:srgbClr val="FF0000"/>
                </a:solidFill>
                <a:latin typeface="Times New Roman" panose="02020603050405020304" pitchFamily="18" charset="0"/>
                <a:cs typeface="Times New Roman" panose="02020603050405020304" pitchFamily="18" charset="0"/>
              </a:rPr>
              <a:t>pronounce your </a:t>
            </a:r>
            <a:r>
              <a:rPr lang="en-US" sz="3200" i="1" u="sng" dirty="0">
                <a:solidFill>
                  <a:srgbClr val="FF0000"/>
                </a:solidFill>
                <a:latin typeface="Times New Roman" panose="02020603050405020304" pitchFamily="18" charset="0"/>
                <a:cs typeface="Times New Roman" panose="02020603050405020304" pitchFamily="18" charset="0"/>
              </a:rPr>
              <a:t>consonants</a:t>
            </a:r>
            <a:r>
              <a:rPr lang="en-US" sz="3200" i="1" dirty="0">
                <a:solidFill>
                  <a:srgbClr val="FF0000"/>
                </a:solidFill>
                <a:latin typeface="Times New Roman" panose="02020603050405020304" pitchFamily="18" charset="0"/>
                <a:cs typeface="Times New Roman" panose="02020603050405020304" pitchFamily="18" charset="0"/>
              </a:rPr>
              <a:t> clearly</a:t>
            </a:r>
            <a:r>
              <a:rPr lang="en-US" sz="3200" dirty="0">
                <a:solidFill>
                  <a:schemeClr val="accent6"/>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7332848" y="1559343"/>
            <a:ext cx="4159905" cy="4773661"/>
          </a:xfrm>
          <a:prstGeom prst="rect">
            <a:avLst/>
          </a:prstGeom>
        </p:spPr>
      </p:pic>
      <p:sp>
        <p:nvSpPr>
          <p:cNvPr id="5" name="TextBox 4"/>
          <p:cNvSpPr txBox="1"/>
          <p:nvPr/>
        </p:nvSpPr>
        <p:spPr>
          <a:xfrm>
            <a:off x="704586" y="2691818"/>
            <a:ext cx="6450227" cy="1569660"/>
          </a:xfrm>
          <a:prstGeom prst="rect">
            <a:avLst/>
          </a:prstGeom>
          <a:noFill/>
        </p:spPr>
        <p:txBody>
          <a:bodyPr wrap="square" rtlCol="0">
            <a:spAutoFit/>
          </a:bodyPr>
          <a:lstStyle/>
          <a:p>
            <a:r>
              <a:rPr lang="en-US" sz="3200" dirty="0">
                <a:solidFill>
                  <a:schemeClr val="tx2">
                    <a:lumMod val="75000"/>
                  </a:schemeClr>
                </a:solidFill>
                <a:latin typeface="Times New Roman" panose="02020603050405020304" pitchFamily="18" charset="0"/>
                <a:cs typeface="Times New Roman" panose="02020603050405020304" pitchFamily="18" charset="0"/>
              </a:rPr>
              <a:t>A little bit of an accent, like a little bit of pepper, is great. But too much spoils the noodles!</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37</a:t>
            </a:fld>
            <a:r>
              <a:rPr lang="en-US"/>
              <a:t> of 43</a:t>
            </a:r>
            <a:endParaRPr lang="en-US" dirty="0"/>
          </a:p>
        </p:txBody>
      </p:sp>
    </p:spTree>
    <p:extLst>
      <p:ext uri="{BB962C8B-B14F-4D97-AF65-F5344CB8AC3E}">
        <p14:creationId xmlns:p14="http://schemas.microsoft.com/office/powerpoint/2010/main" val="440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0225" y="918761"/>
            <a:ext cx="10453816" cy="1200329"/>
          </a:xfrm>
          <a:prstGeom prst="rect">
            <a:avLst/>
          </a:prstGeom>
          <a:noFill/>
        </p:spPr>
        <p:txBody>
          <a:bodyPr wrap="square" rtlCol="0">
            <a:spAutoFit/>
          </a:bodyPr>
          <a:lstStyle/>
          <a:p>
            <a:r>
              <a:rPr lang="en-US" sz="36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ninth (and final) item – Avoid staccato repeaters, filler words, slang, profanity, and stuttering.</a:t>
            </a:r>
          </a:p>
        </p:txBody>
      </p:sp>
      <p:pic>
        <p:nvPicPr>
          <p:cNvPr id="2" name="Picture 1"/>
          <p:cNvPicPr>
            <a:picLocks noChangeAspect="1"/>
          </p:cNvPicPr>
          <p:nvPr/>
        </p:nvPicPr>
        <p:blipFill>
          <a:blip r:embed="rId2"/>
          <a:stretch>
            <a:fillRect/>
          </a:stretch>
        </p:blipFill>
        <p:spPr>
          <a:xfrm>
            <a:off x="7281947" y="2883990"/>
            <a:ext cx="2947873" cy="2709661"/>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38</a:t>
            </a:fld>
            <a:r>
              <a:rPr lang="en-US"/>
              <a:t> of 43</a:t>
            </a:r>
            <a:endParaRPr lang="en-US" dirty="0"/>
          </a:p>
        </p:txBody>
      </p:sp>
    </p:spTree>
    <p:extLst>
      <p:ext uri="{BB962C8B-B14F-4D97-AF65-F5344CB8AC3E}">
        <p14:creationId xmlns:p14="http://schemas.microsoft.com/office/powerpoint/2010/main" val="1552683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973" y="981659"/>
            <a:ext cx="10453816"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Staccato repeaters are vocalized expressions like “uh-uh-uh.”</a:t>
            </a:r>
          </a:p>
        </p:txBody>
      </p:sp>
      <p:sp>
        <p:nvSpPr>
          <p:cNvPr id="5" name="TextBox 4"/>
          <p:cNvSpPr txBox="1"/>
          <p:nvPr/>
        </p:nvSpPr>
        <p:spPr>
          <a:xfrm>
            <a:off x="864973" y="2237409"/>
            <a:ext cx="10453816"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Nervous and inexperienced speakers do this all the time.</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39</a:t>
            </a:fld>
            <a:r>
              <a:rPr lang="en-US"/>
              <a:t> of 43</a:t>
            </a:r>
            <a:endParaRPr lang="en-US" dirty="0"/>
          </a:p>
        </p:txBody>
      </p:sp>
    </p:spTree>
    <p:extLst>
      <p:ext uri="{BB962C8B-B14F-4D97-AF65-F5344CB8AC3E}">
        <p14:creationId xmlns:p14="http://schemas.microsoft.com/office/powerpoint/2010/main" val="22939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88132" y="1013451"/>
            <a:ext cx="6639213" cy="1815882"/>
          </a:xfrm>
          <a:prstGeom prst="rect">
            <a:avLst/>
          </a:prstGeom>
          <a:noFill/>
        </p:spPr>
        <p:txBody>
          <a:bodyPr wrap="square" rtlCol="0">
            <a:spAutoFit/>
          </a:bodyPr>
          <a:lstStyle/>
          <a:p>
            <a:r>
              <a:rPr lang="en-US" sz="2800" dirty="0">
                <a:solidFill>
                  <a:schemeClr val="tx2"/>
                </a:solidFill>
                <a:latin typeface="Times New Roman" panose="02020603050405020304" pitchFamily="18" charset="0"/>
                <a:cs typeface="Times New Roman" panose="02020603050405020304" pitchFamily="18" charset="0"/>
              </a:rPr>
              <a:t>But believe it or not – public speaking is a skill you can learn</a:t>
            </a:r>
            <a:r>
              <a:rPr lang="en-US" sz="2800" dirty="0" smtClean="0">
                <a:solidFill>
                  <a:schemeClr val="tx2"/>
                </a:solidFill>
                <a:latin typeface="Times New Roman" panose="02020603050405020304" pitchFamily="18" charset="0"/>
                <a:cs typeface="Times New Roman" panose="02020603050405020304" pitchFamily="18" charset="0"/>
              </a:rPr>
              <a:t>.</a:t>
            </a:r>
          </a:p>
          <a:p>
            <a:endParaRPr lang="en-US" sz="2800" dirty="0">
              <a:solidFill>
                <a:schemeClr val="tx2"/>
              </a:solidFill>
              <a:latin typeface="Times New Roman" panose="02020603050405020304" pitchFamily="18" charset="0"/>
              <a:cs typeface="Times New Roman" panose="02020603050405020304" pitchFamily="18" charset="0"/>
            </a:endParaRPr>
          </a:p>
          <a:p>
            <a:r>
              <a:rPr lang="en-US" sz="2800" dirty="0">
                <a:solidFill>
                  <a:schemeClr val="tx2"/>
                </a:solidFill>
                <a:latin typeface="Times New Roman" panose="02020603050405020304" pitchFamily="18" charset="0"/>
                <a:cs typeface="Times New Roman" panose="02020603050405020304" pitchFamily="18" charset="0"/>
              </a:rPr>
              <a:t>Yes, </a:t>
            </a:r>
            <a:r>
              <a:rPr lang="en-US" sz="2800" b="1" u="sng" dirty="0">
                <a:solidFill>
                  <a:schemeClr val="tx2"/>
                </a:solidFill>
                <a:latin typeface="Times New Roman" panose="02020603050405020304" pitchFamily="18" charset="0"/>
                <a:cs typeface="Times New Roman" panose="02020603050405020304" pitchFamily="18" charset="0"/>
              </a:rPr>
              <a:t>you</a:t>
            </a:r>
            <a:r>
              <a:rPr lang="en-US" sz="2800" dirty="0">
                <a:solidFill>
                  <a:schemeClr val="tx2"/>
                </a:solidFill>
                <a:latin typeface="Times New Roman" panose="02020603050405020304" pitchFamily="18" charset="0"/>
                <a:cs typeface="Times New Roman" panose="02020603050405020304" pitchFamily="18" charset="0"/>
              </a:rPr>
              <a:t>. </a:t>
            </a:r>
          </a:p>
        </p:txBody>
      </p:sp>
      <p:pic>
        <p:nvPicPr>
          <p:cNvPr id="2" name="Picture 1"/>
          <p:cNvPicPr>
            <a:picLocks noChangeAspect="1"/>
          </p:cNvPicPr>
          <p:nvPr/>
        </p:nvPicPr>
        <p:blipFill>
          <a:blip r:embed="rId2"/>
          <a:stretch>
            <a:fillRect/>
          </a:stretch>
        </p:blipFill>
        <p:spPr>
          <a:xfrm>
            <a:off x="787391" y="1013451"/>
            <a:ext cx="3296872" cy="5213658"/>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4</a:t>
            </a:fld>
            <a:r>
              <a:rPr lang="en-US"/>
              <a:t> of 43</a:t>
            </a:r>
            <a:endParaRPr lang="en-US" dirty="0"/>
          </a:p>
        </p:txBody>
      </p:sp>
    </p:spTree>
    <p:extLst>
      <p:ext uri="{BB962C8B-B14F-4D97-AF65-F5344CB8AC3E}">
        <p14:creationId xmlns:p14="http://schemas.microsoft.com/office/powerpoint/2010/main" val="4164945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6007" y="908016"/>
            <a:ext cx="6791702" cy="2062103"/>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You can eliminate this habit with calm, focused practice. Take your time. Be sure of what you want to say before you start to say it.</a:t>
            </a:r>
          </a:p>
        </p:txBody>
      </p:sp>
      <p:pic>
        <p:nvPicPr>
          <p:cNvPr id="2" name="Picture 1"/>
          <p:cNvPicPr>
            <a:picLocks noChangeAspect="1"/>
          </p:cNvPicPr>
          <p:nvPr/>
        </p:nvPicPr>
        <p:blipFill>
          <a:blip r:embed="rId2"/>
          <a:stretch>
            <a:fillRect/>
          </a:stretch>
        </p:blipFill>
        <p:spPr>
          <a:xfrm>
            <a:off x="7552205" y="1479456"/>
            <a:ext cx="3524250" cy="3952875"/>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40</a:t>
            </a:fld>
            <a:r>
              <a:rPr lang="en-US"/>
              <a:t> of 43</a:t>
            </a:r>
            <a:endParaRPr lang="en-US" dirty="0"/>
          </a:p>
        </p:txBody>
      </p:sp>
    </p:spTree>
    <p:extLst>
      <p:ext uri="{BB962C8B-B14F-4D97-AF65-F5344CB8AC3E}">
        <p14:creationId xmlns:p14="http://schemas.microsoft.com/office/powerpoint/2010/main" val="149332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892" y="1111165"/>
            <a:ext cx="6817780" cy="304698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Filler words include like, you know, those annoying, like, things that, like, people like, say, you know, when, uh, they aren’t really like, uh, sure of, like what they’re, like, uh, saying. You know?</a:t>
            </a:r>
          </a:p>
        </p:txBody>
      </p:sp>
      <p:pic>
        <p:nvPicPr>
          <p:cNvPr id="2" name="Picture 1"/>
          <p:cNvPicPr>
            <a:picLocks noChangeAspect="1"/>
          </p:cNvPicPr>
          <p:nvPr/>
        </p:nvPicPr>
        <p:blipFill>
          <a:blip r:embed="rId2"/>
          <a:stretch>
            <a:fillRect/>
          </a:stretch>
        </p:blipFill>
        <p:spPr>
          <a:xfrm>
            <a:off x="7404846" y="643216"/>
            <a:ext cx="4616823" cy="5771029"/>
          </a:xfrm>
          <a:prstGeom prst="rect">
            <a:avLst/>
          </a:prstGeom>
        </p:spPr>
      </p:pic>
      <p:sp>
        <p:nvSpPr>
          <p:cNvPr id="3" name="Rectangle 2"/>
          <p:cNvSpPr/>
          <p:nvPr/>
        </p:nvSpPr>
        <p:spPr>
          <a:xfrm>
            <a:off x="7566212" y="5827059"/>
            <a:ext cx="1237129" cy="33169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41</a:t>
            </a:fld>
            <a:r>
              <a:rPr lang="en-US"/>
              <a:t> of 43</a:t>
            </a:r>
            <a:endParaRPr lang="en-US" dirty="0"/>
          </a:p>
        </p:txBody>
      </p:sp>
    </p:spTree>
    <p:extLst>
      <p:ext uri="{BB962C8B-B14F-4D97-AF65-F5344CB8AC3E}">
        <p14:creationId xmlns:p14="http://schemas.microsoft.com/office/powerpoint/2010/main" val="4077543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5999" y="522195"/>
            <a:ext cx="4199746" cy="830997"/>
          </a:xfrm>
          <a:prstGeom prst="rect">
            <a:avLst/>
          </a:prstGeom>
          <a:noFill/>
        </p:spPr>
        <p:txBody>
          <a:bodyPr wrap="square" rtlCol="0">
            <a:spAutoFit/>
          </a:bodyPr>
          <a:lstStyle/>
          <a:p>
            <a:r>
              <a:rPr lang="en-US" sz="4800" dirty="0" smtClean="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a:t>
            </a:r>
            <a:r>
              <a:rPr lang="en-US" sz="4800" dirty="0">
                <a:solidFill>
                  <a:schemeClr val="accent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a:t>
            </a:r>
          </a:p>
        </p:txBody>
      </p:sp>
      <p:pic>
        <p:nvPicPr>
          <p:cNvPr id="2" name="The Big Lebowski׃ What on God's holy name is The Dude blathering abo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6291" y="1483013"/>
            <a:ext cx="8424574" cy="4553824"/>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42</a:t>
            </a:fld>
            <a:r>
              <a:rPr lang="en-US"/>
              <a:t> of 43</a:t>
            </a:r>
            <a:endParaRPr lang="en-US" dirty="0"/>
          </a:p>
        </p:txBody>
      </p:sp>
    </p:spTree>
    <p:extLst>
      <p:ext uri="{BB962C8B-B14F-4D97-AF65-F5344CB8AC3E}">
        <p14:creationId xmlns:p14="http://schemas.microsoft.com/office/powerpoint/2010/main" val="22434233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5306" y="678507"/>
            <a:ext cx="10453816"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And as for slang and profanity, I won’t say </a:t>
            </a:r>
            <a:r>
              <a:rPr lang="en-US" sz="3200" i="1" dirty="0">
                <a:solidFill>
                  <a:schemeClr val="tx2"/>
                </a:solidFill>
                <a:latin typeface="Times New Roman" panose="02020603050405020304" pitchFamily="18" charset="0"/>
                <a:cs typeface="Times New Roman" panose="02020603050405020304" pitchFamily="18" charset="0"/>
              </a:rPr>
              <a:t>never</a:t>
            </a:r>
            <a:r>
              <a:rPr lang="en-US" sz="3200" dirty="0">
                <a:solidFill>
                  <a:schemeClr val="tx2"/>
                </a:solidFill>
                <a:latin typeface="Times New Roman" panose="02020603050405020304" pitchFamily="18" charset="0"/>
                <a:cs typeface="Times New Roman" panose="02020603050405020304" pitchFamily="18" charset="0"/>
              </a:rPr>
              <a:t>, but be very careful about this. </a:t>
            </a:r>
          </a:p>
        </p:txBody>
      </p:sp>
      <p:sp>
        <p:nvSpPr>
          <p:cNvPr id="2" name="Rectangle 1"/>
          <p:cNvSpPr/>
          <p:nvPr/>
        </p:nvSpPr>
        <p:spPr>
          <a:xfrm>
            <a:off x="864973" y="2205949"/>
            <a:ext cx="9828903" cy="584775"/>
          </a:xfrm>
          <a:prstGeom prst="rect">
            <a:avLst/>
          </a:prstGeom>
        </p:spPr>
        <p:txBody>
          <a:bodyPr wrap="square">
            <a:spAutoFit/>
          </a:bodyPr>
          <a:lstStyle/>
          <a:p>
            <a:pPr lvl="0"/>
            <a:r>
              <a:rPr lang="en-US" sz="3200" dirty="0">
                <a:solidFill>
                  <a:schemeClr val="tx2"/>
                </a:solidFill>
                <a:latin typeface="Times New Roman" panose="02020603050405020304" pitchFamily="18" charset="0"/>
                <a:cs typeface="Times New Roman" panose="02020603050405020304" pitchFamily="18" charset="0"/>
              </a:rPr>
              <a:t>You don’t want to offend anyone if you can help it. </a:t>
            </a:r>
          </a:p>
        </p:txBody>
      </p:sp>
      <p:sp>
        <p:nvSpPr>
          <p:cNvPr id="3" name="Rectangle 2"/>
          <p:cNvSpPr/>
          <p:nvPr/>
        </p:nvSpPr>
        <p:spPr>
          <a:xfrm>
            <a:off x="864973" y="3359319"/>
            <a:ext cx="10296813" cy="1077218"/>
          </a:xfrm>
          <a:prstGeom prst="rect">
            <a:avLst/>
          </a:prstGeom>
        </p:spPr>
        <p:txBody>
          <a:bodyPr wrap="square">
            <a:spAutoFit/>
          </a:bodyPr>
          <a:lstStyle/>
          <a:p>
            <a:r>
              <a:rPr lang="en-US" sz="3200" dirty="0">
                <a:solidFill>
                  <a:schemeClr val="tx2"/>
                </a:solidFill>
                <a:latin typeface="Times New Roman" panose="02020603050405020304" pitchFamily="18" charset="0"/>
                <a:cs typeface="Times New Roman" panose="02020603050405020304" pitchFamily="18" charset="0"/>
              </a:rPr>
              <a:t>And you certainly don’t want to give any ammunition to your enemies (if you have any). </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43</a:t>
            </a:fld>
            <a:r>
              <a:rPr lang="en-US"/>
              <a:t> of 43</a:t>
            </a:r>
            <a:endParaRPr lang="en-US" dirty="0"/>
          </a:p>
        </p:txBody>
      </p:sp>
    </p:spTree>
    <p:extLst>
      <p:ext uri="{BB962C8B-B14F-4D97-AF65-F5344CB8AC3E}">
        <p14:creationId xmlns:p14="http://schemas.microsoft.com/office/powerpoint/2010/main" val="15521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9948" y="874975"/>
            <a:ext cx="10453816"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So that’s it. Nine simple things.</a:t>
            </a:r>
          </a:p>
        </p:txBody>
      </p:sp>
      <p:sp>
        <p:nvSpPr>
          <p:cNvPr id="5" name="TextBox 4"/>
          <p:cNvSpPr txBox="1"/>
          <p:nvPr/>
        </p:nvSpPr>
        <p:spPr>
          <a:xfrm>
            <a:off x="769948" y="1659245"/>
            <a:ext cx="10453816" cy="584775"/>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You don’t have to master them all at one time.</a:t>
            </a:r>
          </a:p>
        </p:txBody>
      </p:sp>
      <p:sp>
        <p:nvSpPr>
          <p:cNvPr id="6" name="TextBox 5"/>
          <p:cNvSpPr txBox="1"/>
          <p:nvPr/>
        </p:nvSpPr>
        <p:spPr>
          <a:xfrm>
            <a:off x="769948" y="3123220"/>
            <a:ext cx="10453816"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But choose one at a time and see if you can improve in your future presentations!</a:t>
            </a: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44</a:t>
            </a:fld>
            <a:r>
              <a:rPr lang="en-US"/>
              <a:t> of 43</a:t>
            </a:r>
            <a:endParaRPr lang="en-US" dirty="0"/>
          </a:p>
        </p:txBody>
      </p:sp>
    </p:spTree>
    <p:extLst>
      <p:ext uri="{BB962C8B-B14F-4D97-AF65-F5344CB8AC3E}">
        <p14:creationId xmlns:p14="http://schemas.microsoft.com/office/powerpoint/2010/main" val="233317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973" y="495627"/>
            <a:ext cx="10453816" cy="830997"/>
          </a:xfrm>
          <a:prstGeom prst="rect">
            <a:avLst/>
          </a:prstGeom>
          <a:noFill/>
        </p:spPr>
        <p:txBody>
          <a:bodyPr wrap="square" rtlCol="0">
            <a:spAutoFit/>
          </a:bodyPr>
          <a:lstStyle/>
          <a:p>
            <a:pPr algn="ctr"/>
            <a:r>
              <a:rPr lang="en-US" sz="4800" dirty="0">
                <a:solidFill>
                  <a:schemeClr val="tx2"/>
                </a:solidFill>
                <a:latin typeface="Times New Roman" panose="02020603050405020304" pitchFamily="18" charset="0"/>
                <a:cs typeface="Times New Roman" panose="02020603050405020304" pitchFamily="18" charset="0"/>
              </a:rPr>
              <a:t>Thank you for your </a:t>
            </a:r>
            <a:r>
              <a:rPr lang="en-US" sz="4800" dirty="0" smtClean="0">
                <a:solidFill>
                  <a:schemeClr val="tx2"/>
                </a:solidFill>
                <a:latin typeface="Times New Roman" panose="02020603050405020304" pitchFamily="18" charset="0"/>
                <a:cs typeface="Times New Roman" panose="02020603050405020304" pitchFamily="18" charset="0"/>
              </a:rPr>
              <a:t>attention</a:t>
            </a:r>
            <a:r>
              <a:rPr lang="en-US" sz="4800" dirty="0">
                <a:solidFill>
                  <a:schemeClr val="tx2"/>
                </a:solidFill>
                <a:latin typeface="Times New Roman" panose="02020603050405020304" pitchFamily="18" charset="0"/>
                <a:cs typeface="Times New Roman" panose="02020603050405020304" pitchFamily="18" charset="0"/>
              </a:rPr>
              <a:t>!</a:t>
            </a:r>
          </a:p>
        </p:txBody>
      </p:sp>
      <p:pic>
        <p:nvPicPr>
          <p:cNvPr id="2" name="Picture 1"/>
          <p:cNvPicPr>
            <a:picLocks noChangeAspect="1"/>
          </p:cNvPicPr>
          <p:nvPr/>
        </p:nvPicPr>
        <p:blipFill>
          <a:blip r:embed="rId2"/>
          <a:stretch>
            <a:fillRect/>
          </a:stretch>
        </p:blipFill>
        <p:spPr>
          <a:xfrm>
            <a:off x="4505499" y="2442976"/>
            <a:ext cx="2822679" cy="2822679"/>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45</a:t>
            </a:fld>
            <a:r>
              <a:rPr lang="en-US"/>
              <a:t> of 43</a:t>
            </a:r>
            <a:endParaRPr lang="en-US" dirty="0"/>
          </a:p>
        </p:txBody>
      </p:sp>
    </p:spTree>
    <p:extLst>
      <p:ext uri="{BB962C8B-B14F-4D97-AF65-F5344CB8AC3E}">
        <p14:creationId xmlns:p14="http://schemas.microsoft.com/office/powerpoint/2010/main" val="29515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036" y="485249"/>
            <a:ext cx="5449070" cy="3231654"/>
          </a:xfrm>
          <a:prstGeom prst="rect">
            <a:avLst/>
          </a:prstGeom>
          <a:noFill/>
        </p:spPr>
        <p:txBody>
          <a:bodyPr wrap="square" rtlCol="0">
            <a:spAutoFit/>
          </a:bodyPr>
          <a:lstStyle/>
          <a:p>
            <a:r>
              <a:rPr lang="en-US" sz="3600" dirty="0">
                <a:solidFill>
                  <a:srgbClr val="EB431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Remember</a:t>
            </a:r>
            <a:r>
              <a:rPr lang="en-US" sz="3600" dirty="0" smtClean="0">
                <a:solidFill>
                  <a:srgbClr val="EB431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endParaRPr lang="en-US" sz="3600" dirty="0">
              <a:solidFill>
                <a:srgbClr val="EB431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3600" dirty="0">
                <a:solidFill>
                  <a:srgbClr val="EB431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Nobody knows how you feel.</a:t>
            </a:r>
          </a:p>
          <a:p>
            <a:endParaRPr lang="en-US" sz="60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5</a:t>
            </a:fld>
            <a:r>
              <a:rPr lang="en-US" dirty="0"/>
              <a:t> of 43</a:t>
            </a:r>
          </a:p>
        </p:txBody>
      </p:sp>
      <p:pic>
        <p:nvPicPr>
          <p:cNvPr id="3" name="Picture 2">
            <a:extLst>
              <a:ext uri="{FF2B5EF4-FFF2-40B4-BE49-F238E27FC236}">
                <a16:creationId xmlns:a16="http://schemas.microsoft.com/office/drawing/2014/main" id="{4300EE8F-2795-4254-9AB5-7F9191436E31}"/>
              </a:ext>
            </a:extLst>
          </p:cNvPr>
          <p:cNvPicPr>
            <a:picLocks noChangeAspect="1"/>
          </p:cNvPicPr>
          <p:nvPr/>
        </p:nvPicPr>
        <p:blipFill>
          <a:blip r:embed="rId2"/>
          <a:stretch>
            <a:fillRect/>
          </a:stretch>
        </p:blipFill>
        <p:spPr>
          <a:xfrm>
            <a:off x="5492073" y="925106"/>
            <a:ext cx="5366440" cy="3347636"/>
          </a:xfrm>
          <a:prstGeom prst="rect">
            <a:avLst/>
          </a:prstGeom>
        </p:spPr>
      </p:pic>
    </p:spTree>
    <p:extLst>
      <p:ext uri="{BB962C8B-B14F-4D97-AF65-F5344CB8AC3E}">
        <p14:creationId xmlns:p14="http://schemas.microsoft.com/office/powerpoint/2010/main" val="352104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32076" y="2159904"/>
            <a:ext cx="5449070" cy="2123658"/>
          </a:xfrm>
          <a:prstGeom prst="rect">
            <a:avLst/>
          </a:prstGeom>
          <a:noFill/>
        </p:spPr>
        <p:txBody>
          <a:bodyPr wrap="square" rtlCol="0">
            <a:spAutoFit/>
          </a:bodyPr>
          <a:lstStyle/>
          <a:p>
            <a:r>
              <a:rPr lang="en-US" sz="3600" dirty="0">
                <a:solidFill>
                  <a:srgbClr val="EB431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People will only see what you show them.</a:t>
            </a:r>
          </a:p>
          <a:p>
            <a:endParaRPr lang="en-US" sz="6000"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6</a:t>
            </a:fld>
            <a:r>
              <a:rPr lang="en-US"/>
              <a:t> of 43</a:t>
            </a:r>
            <a:endParaRPr lang="en-US" dirty="0"/>
          </a:p>
        </p:txBody>
      </p:sp>
      <p:pic>
        <p:nvPicPr>
          <p:cNvPr id="1026" name="Picture 2">
            <a:extLst>
              <a:ext uri="{FF2B5EF4-FFF2-40B4-BE49-F238E27FC236}">
                <a16:creationId xmlns:a16="http://schemas.microsoft.com/office/drawing/2014/main" id="{0E5EC65F-C865-4F70-9FA4-C97E884FE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638" y="1421476"/>
            <a:ext cx="5270885" cy="395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7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2420" y="2039839"/>
            <a:ext cx="3857856" cy="1754326"/>
          </a:xfrm>
          <a:prstGeom prst="rect">
            <a:avLst/>
          </a:prstGeom>
          <a:noFill/>
        </p:spPr>
        <p:txBody>
          <a:bodyPr wrap="square" rtlCol="0">
            <a:spAutoFit/>
          </a:bodyPr>
          <a:lstStyle/>
          <a:p>
            <a:r>
              <a:rPr lang="en-US" sz="3600" dirty="0">
                <a:solidFill>
                  <a:srgbClr val="FFC000"/>
                </a:solidFill>
                <a:latin typeface="Times New Roman" panose="02020603050405020304" pitchFamily="18" charset="0"/>
                <a:cs typeface="Times New Roman" panose="02020603050405020304" pitchFamily="18" charset="0"/>
              </a:rPr>
              <a:t>To make it easy for you, we identified </a:t>
            </a:r>
            <a:r>
              <a:rPr lang="en-US" sz="3600" dirty="0">
                <a:latin typeface="Times New Roman" panose="02020603050405020304" pitchFamily="18" charset="0"/>
                <a:cs typeface="Times New Roman" panose="02020603050405020304" pitchFamily="18" charset="0"/>
              </a:rPr>
              <a:t>nine </a:t>
            </a:r>
            <a:r>
              <a:rPr lang="en-US" sz="3600" dirty="0">
                <a:solidFill>
                  <a:srgbClr val="FFC000"/>
                </a:solidFill>
                <a:latin typeface="Times New Roman" panose="02020603050405020304" pitchFamily="18" charset="0"/>
                <a:cs typeface="Times New Roman" panose="02020603050405020304" pitchFamily="18" charset="0"/>
              </a:rPr>
              <a:t>simple points.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978" y="1109131"/>
            <a:ext cx="3496962" cy="4534394"/>
          </a:xfrm>
          <a:prstGeom prst="rect">
            <a:avLst/>
          </a:prstGeom>
        </p:spPr>
      </p:pic>
      <p:sp>
        <p:nvSpPr>
          <p:cNvPr id="7" name="Slide Number Placeholder 6"/>
          <p:cNvSpPr>
            <a:spLocks noGrp="1"/>
          </p:cNvSpPr>
          <p:nvPr>
            <p:ph type="sldNum" sz="quarter" idx="4294967295"/>
          </p:nvPr>
        </p:nvSpPr>
        <p:spPr>
          <a:xfrm>
            <a:off x="9448800" y="6356350"/>
            <a:ext cx="2743200" cy="365125"/>
          </a:xfrm>
        </p:spPr>
        <p:txBody>
          <a:bodyPr/>
          <a:lstStyle/>
          <a:p>
            <a:fld id="{6D22F896-40B5-4ADD-8801-0D06FADFA095}" type="slidenum">
              <a:rPr lang="en-US" smtClean="0"/>
              <a:pPr/>
              <a:t>7</a:t>
            </a:fld>
            <a:r>
              <a:rPr lang="en-US"/>
              <a:t> of 43</a:t>
            </a:r>
            <a:endParaRPr lang="en-US" dirty="0"/>
          </a:p>
        </p:txBody>
      </p:sp>
    </p:spTree>
    <p:extLst>
      <p:ext uri="{BB962C8B-B14F-4D97-AF65-F5344CB8AC3E}">
        <p14:creationId xmlns:p14="http://schemas.microsoft.com/office/powerpoint/2010/main" val="56975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5752" y="696979"/>
            <a:ext cx="10453816" cy="646331"/>
          </a:xfrm>
          <a:prstGeom prst="rect">
            <a:avLst/>
          </a:prstGeom>
          <a:noFill/>
        </p:spPr>
        <p:txBody>
          <a:bodyPr wrap="square" rtlCol="0">
            <a:spAutoFit/>
          </a:bodyPr>
          <a:lstStyle/>
          <a:p>
            <a:r>
              <a:rPr lang="en-US" sz="3600" dirty="0">
                <a:solidFill>
                  <a:srgbClr val="FFC000"/>
                </a:solidFill>
                <a:latin typeface="Times New Roman" panose="02020603050405020304" pitchFamily="18" charset="0"/>
                <a:cs typeface="Times New Roman" panose="02020603050405020304" pitchFamily="18" charset="0"/>
              </a:rPr>
              <a:t>You don’t have to learn them all at once.</a:t>
            </a:r>
          </a:p>
        </p:txBody>
      </p:sp>
      <p:sp>
        <p:nvSpPr>
          <p:cNvPr id="3" name="TextBox 2"/>
          <p:cNvSpPr txBox="1"/>
          <p:nvPr/>
        </p:nvSpPr>
        <p:spPr>
          <a:xfrm>
            <a:off x="975752" y="1373209"/>
            <a:ext cx="10453816" cy="1077218"/>
          </a:xfrm>
          <a:prstGeom prst="rect">
            <a:avLst/>
          </a:prstGeom>
          <a:noFill/>
        </p:spPr>
        <p:txBody>
          <a:bodyPr wrap="square" rtlCol="0">
            <a:spAutoFit/>
          </a:bodyPr>
          <a:lstStyle/>
          <a:p>
            <a:r>
              <a:rPr lang="en-US" sz="3200" dirty="0">
                <a:solidFill>
                  <a:srgbClr val="00B0F0"/>
                </a:solidFill>
                <a:latin typeface="Times New Roman" panose="02020603050405020304" pitchFamily="18" charset="0"/>
                <a:cs typeface="Times New Roman" panose="02020603050405020304" pitchFamily="18" charset="0"/>
              </a:rPr>
              <a:t>And you probably do some things on this list already. And some of these points are pretty easy. </a:t>
            </a:r>
          </a:p>
        </p:txBody>
      </p:sp>
      <p:pic>
        <p:nvPicPr>
          <p:cNvPr id="2" name="Picture 1"/>
          <p:cNvPicPr>
            <a:picLocks noChangeAspect="1"/>
          </p:cNvPicPr>
          <p:nvPr/>
        </p:nvPicPr>
        <p:blipFill>
          <a:blip r:embed="rId2"/>
          <a:stretch>
            <a:fillRect/>
          </a:stretch>
        </p:blipFill>
        <p:spPr>
          <a:xfrm>
            <a:off x="1998218" y="3421328"/>
            <a:ext cx="2888712" cy="2428876"/>
          </a:xfrm>
          <a:prstGeom prst="rect">
            <a:avLst/>
          </a:prstGeom>
        </p:spPr>
      </p:pic>
      <p:sp>
        <p:nvSpPr>
          <p:cNvPr id="5" name="TextBox 4"/>
          <p:cNvSpPr txBox="1"/>
          <p:nvPr/>
        </p:nvSpPr>
        <p:spPr>
          <a:xfrm>
            <a:off x="5013660" y="3513752"/>
            <a:ext cx="5593977" cy="1323439"/>
          </a:xfrm>
          <a:prstGeom prst="rect">
            <a:avLst/>
          </a:prstGeom>
          <a:noFill/>
        </p:spPr>
        <p:txBody>
          <a:bodyPr wrap="square" rtlCol="0">
            <a:spAutoFit/>
          </a:bodyPr>
          <a:lstStyle/>
          <a:p>
            <a:r>
              <a:rPr lang="en-US" sz="4000" dirty="0">
                <a:solidFill>
                  <a:schemeClr val="tx2"/>
                </a:solidFill>
                <a:latin typeface="Times New Roman" panose="02020603050405020304" pitchFamily="18" charset="0"/>
                <a:cs typeface="Times New Roman" panose="02020603050405020304" pitchFamily="18" charset="0"/>
              </a:rPr>
              <a:t>So relax! Don’t let presentations “bug” you!</a:t>
            </a:r>
          </a:p>
        </p:txBody>
      </p:sp>
      <p:sp>
        <p:nvSpPr>
          <p:cNvPr id="9" name="Slide Number Placeholder 8"/>
          <p:cNvSpPr>
            <a:spLocks noGrp="1"/>
          </p:cNvSpPr>
          <p:nvPr>
            <p:ph type="sldNum" sz="quarter" idx="4294967295"/>
          </p:nvPr>
        </p:nvSpPr>
        <p:spPr>
          <a:xfrm>
            <a:off x="9448800" y="6356350"/>
            <a:ext cx="2743200" cy="365125"/>
          </a:xfrm>
        </p:spPr>
        <p:txBody>
          <a:bodyPr/>
          <a:lstStyle/>
          <a:p>
            <a:fld id="{6D22F896-40B5-4ADD-8801-0D06FADFA095}" type="slidenum">
              <a:rPr lang="en-US" smtClean="0"/>
              <a:pPr/>
              <a:t>8</a:t>
            </a:fld>
            <a:r>
              <a:rPr lang="en-US"/>
              <a:t> of 43</a:t>
            </a:r>
            <a:endParaRPr lang="en-US" dirty="0"/>
          </a:p>
        </p:txBody>
      </p:sp>
    </p:spTree>
    <p:extLst>
      <p:ext uri="{BB962C8B-B14F-4D97-AF65-F5344CB8AC3E}">
        <p14:creationId xmlns:p14="http://schemas.microsoft.com/office/powerpoint/2010/main" val="21964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3307" y="630424"/>
            <a:ext cx="10453816" cy="707886"/>
          </a:xfrm>
          <a:prstGeom prst="rect">
            <a:avLst/>
          </a:prstGeom>
          <a:noFill/>
        </p:spPr>
        <p:txBody>
          <a:bodyPr wrap="square" rtlCol="0">
            <a:spAutoFit/>
          </a:bodyPr>
          <a:lstStyle/>
          <a:p>
            <a:r>
              <a:rPr lang="en-US" sz="4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Item 1. </a:t>
            </a:r>
            <a:r>
              <a:rPr lang="en-US" sz="4000" i="1" dirty="0">
                <a:solidFill>
                  <a:srgbClr val="FFC000"/>
                </a:solidFill>
                <a:latin typeface="Times New Roman" panose="02020603050405020304" pitchFamily="18" charset="0"/>
                <a:cs typeface="Times New Roman" panose="02020603050405020304" pitchFamily="18" charset="0"/>
              </a:rPr>
              <a:t>Appearance.</a:t>
            </a:r>
          </a:p>
        </p:txBody>
      </p:sp>
      <p:pic>
        <p:nvPicPr>
          <p:cNvPr id="2" name="Picture 1"/>
          <p:cNvPicPr>
            <a:picLocks noChangeAspect="1"/>
          </p:cNvPicPr>
          <p:nvPr/>
        </p:nvPicPr>
        <p:blipFill>
          <a:blip r:embed="rId2"/>
          <a:stretch>
            <a:fillRect/>
          </a:stretch>
        </p:blipFill>
        <p:spPr>
          <a:xfrm>
            <a:off x="8470668" y="2207263"/>
            <a:ext cx="3531951" cy="4428020"/>
          </a:xfrm>
          <a:prstGeom prst="rect">
            <a:avLst/>
          </a:prstGeom>
        </p:spPr>
      </p:pic>
      <p:sp>
        <p:nvSpPr>
          <p:cNvPr id="5" name="TextBox 4"/>
          <p:cNvSpPr txBox="1"/>
          <p:nvPr/>
        </p:nvSpPr>
        <p:spPr>
          <a:xfrm>
            <a:off x="766360" y="1851478"/>
            <a:ext cx="5894415" cy="1077218"/>
          </a:xfrm>
          <a:prstGeom prst="rect">
            <a:avLst/>
          </a:prstGeom>
          <a:noFill/>
        </p:spPr>
        <p:txBody>
          <a:bodyPr wrap="square" rtlCol="0">
            <a:spAutoFit/>
          </a:bodyPr>
          <a:lstStyle/>
          <a:p>
            <a:r>
              <a:rPr lang="en-US" sz="3200" dirty="0">
                <a:solidFill>
                  <a:schemeClr val="tx2"/>
                </a:solidFill>
                <a:latin typeface="Times New Roman" panose="02020603050405020304" pitchFamily="18" charset="0"/>
                <a:cs typeface="Times New Roman" panose="02020603050405020304" pitchFamily="18" charset="0"/>
              </a:rPr>
              <a:t>How you </a:t>
            </a:r>
            <a:r>
              <a:rPr lang="en-US" sz="3200" i="1" dirty="0">
                <a:solidFill>
                  <a:schemeClr val="tx2"/>
                </a:solidFill>
                <a:latin typeface="Times New Roman" panose="02020603050405020304" pitchFamily="18" charset="0"/>
                <a:cs typeface="Times New Roman" panose="02020603050405020304" pitchFamily="18" charset="0"/>
              </a:rPr>
              <a:t>look</a:t>
            </a:r>
            <a:r>
              <a:rPr lang="en-US" sz="3200" dirty="0">
                <a:solidFill>
                  <a:schemeClr val="tx2"/>
                </a:solidFill>
                <a:latin typeface="Times New Roman" panose="02020603050405020304" pitchFamily="18" charset="0"/>
                <a:cs typeface="Times New Roman" panose="02020603050405020304" pitchFamily="18" charset="0"/>
              </a:rPr>
              <a:t> affects how people </a:t>
            </a:r>
            <a:r>
              <a:rPr lang="en-US" sz="3200" i="1" dirty="0">
                <a:solidFill>
                  <a:schemeClr val="tx2"/>
                </a:solidFill>
                <a:latin typeface="Times New Roman" panose="02020603050405020304" pitchFamily="18" charset="0"/>
                <a:cs typeface="Times New Roman" panose="02020603050405020304" pitchFamily="18" charset="0"/>
              </a:rPr>
              <a:t>react</a:t>
            </a:r>
            <a:r>
              <a:rPr lang="en-US" sz="3200" dirty="0">
                <a:solidFill>
                  <a:schemeClr val="tx2"/>
                </a:solidFill>
                <a:latin typeface="Times New Roman" panose="02020603050405020304" pitchFamily="18" charset="0"/>
                <a:cs typeface="Times New Roman" panose="02020603050405020304" pitchFamily="18" charset="0"/>
              </a:rPr>
              <a:t> to what you say!</a:t>
            </a:r>
            <a:endParaRPr lang="en-US" sz="3200" i="1" dirty="0">
              <a:solidFill>
                <a:schemeClr val="tx2"/>
              </a:solidFill>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4294967295"/>
          </p:nvPr>
        </p:nvSpPr>
        <p:spPr>
          <a:xfrm>
            <a:off x="9448800" y="6356350"/>
            <a:ext cx="2743200" cy="365125"/>
          </a:xfrm>
        </p:spPr>
        <p:txBody>
          <a:bodyPr/>
          <a:lstStyle/>
          <a:p>
            <a:fld id="{6D22F896-40B5-4ADD-8801-0D06FADFA095}" type="slidenum">
              <a:rPr lang="en-US" smtClean="0"/>
              <a:pPr/>
              <a:t>9</a:t>
            </a:fld>
            <a:r>
              <a:rPr lang="en-US"/>
              <a:t> of 43</a:t>
            </a:r>
            <a:endParaRPr lang="en-US" dirty="0"/>
          </a:p>
        </p:txBody>
      </p:sp>
    </p:spTree>
    <p:extLst>
      <p:ext uri="{BB962C8B-B14F-4D97-AF65-F5344CB8AC3E}">
        <p14:creationId xmlns:p14="http://schemas.microsoft.com/office/powerpoint/2010/main" val="393227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C118DD15B95EBB4C8F6D23AF2FB04A6E" ma:contentTypeVersion="13" ma:contentTypeDescription="新建文档。" ma:contentTypeScope="" ma:versionID="be1d7f26e4d974f50fc2bf1a9826b364">
  <xsd:schema xmlns:xsd="http://www.w3.org/2001/XMLSchema" xmlns:xs="http://www.w3.org/2001/XMLSchema" xmlns:p="http://schemas.microsoft.com/office/2006/metadata/properties" xmlns:ns3="f4a27368-c2c0-4983-a432-cd851e3741f8" xmlns:ns4="94787f90-105c-46c2-9199-a0eadc07651d" targetNamespace="http://schemas.microsoft.com/office/2006/metadata/properties" ma:root="true" ma:fieldsID="107e3e6a90c70d0f921a82dc9e15dde8" ns3:_="" ns4:_="">
    <xsd:import namespace="f4a27368-c2c0-4983-a432-cd851e3741f8"/>
    <xsd:import namespace="94787f90-105c-46c2-9199-a0eadc07651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a27368-c2c0-4983-a432-cd851e3741f8"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element name="SharingHintHash" ma:index="10" nillable="true" ma:displayName="共享提示哈希"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787f90-105c-46c2-9199-a0eadc07651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D53BC6-68A7-48AE-A6E9-EFB0AA67A8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a27368-c2c0-4983-a432-cd851e3741f8"/>
    <ds:schemaRef ds:uri="94787f90-105c-46c2-9199-a0eadc076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371645-9652-4947-9704-EBFD942CA459}">
  <ds:schemaRefs>
    <ds:schemaRef ds:uri="http://schemas.microsoft.com/sharepoint/v3/contenttype/forms"/>
  </ds:schemaRefs>
</ds:datastoreItem>
</file>

<file path=customXml/itemProps3.xml><?xml version="1.0" encoding="utf-8"?>
<ds:datastoreItem xmlns:ds="http://schemas.openxmlformats.org/officeDocument/2006/customXml" ds:itemID="{934307FC-833D-4B09-B71E-5123BCC54D92}">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dcmitype/"/>
    <ds:schemaRef ds:uri="http://purl.org/dc/elements/1.1/"/>
    <ds:schemaRef ds:uri="94787f90-105c-46c2-9199-a0eadc07651d"/>
    <ds:schemaRef ds:uri="f4a27368-c2c0-4983-a432-cd851e3741f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 template</Template>
  <TotalTime>1524</TotalTime>
  <Words>1345</Words>
  <Application>Microsoft Office PowerPoint</Application>
  <PresentationFormat>Widescreen</PresentationFormat>
  <Paragraphs>144</Paragraphs>
  <Slides>45</Slides>
  <Notes>0</Notes>
  <HiddenSlides>0</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45</vt:i4>
      </vt:variant>
    </vt:vector>
  </HeadingPairs>
  <TitlesOfParts>
    <vt:vector size="60" baseType="lpstr">
      <vt:lpstr>宋体</vt:lpstr>
      <vt:lpstr>楷体</vt:lpstr>
      <vt:lpstr>等线</vt:lpstr>
      <vt:lpstr>Arial</vt:lpstr>
      <vt:lpstr>Bookman Old Style</vt:lpstr>
      <vt:lpstr>Calibri</vt:lpstr>
      <vt:lpstr>Century Schoolbook</vt:lpstr>
      <vt:lpstr>Garamond</vt:lpstr>
      <vt:lpstr>Palatino Linotype</vt:lpstr>
      <vt:lpstr>Tahoma</vt:lpstr>
      <vt:lpstr>Times New Roman</vt:lpstr>
      <vt:lpstr>Wingdings</vt:lpstr>
      <vt:lpstr>1_Edge</vt:lpstr>
      <vt:lpstr>1_自定义设计方案</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Melvin Sterne (HSS)</dc:creator>
  <cp:lastModifiedBy>Prof. Yang Rong (HSS)</cp:lastModifiedBy>
  <cp:revision>80</cp:revision>
  <dcterms:created xsi:type="dcterms:W3CDTF">2016-08-29T01:00:10Z</dcterms:created>
  <dcterms:modified xsi:type="dcterms:W3CDTF">2022-08-25T04:51:49Z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0x010100C118DD15B95EBB4C8F6D23AF2FB04A6E</vt:lpwstr>
  </property>
</Properties>
</file>